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3"/>
  </p:notes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75" r:id="rId14"/>
    <p:sldId id="267" r:id="rId15"/>
    <p:sldId id="274" r:id="rId16"/>
    <p:sldId id="268" r:id="rId17"/>
    <p:sldId id="269" r:id="rId18"/>
    <p:sldId id="270" r:id="rId19"/>
    <p:sldId id="271" r:id="rId20"/>
    <p:sldId id="272" r:id="rId21"/>
    <p:sldId id="273" r:id="rId22"/>
  </p:sldIdLst>
  <p:sldSz cx="12192000" cy="6858000"/>
  <p:notesSz cx="6858000" cy="9144000"/>
  <p:embeddedFontLst>
    <p:embeddedFont>
      <p:font typeface="Aharoni" panose="02010803020104030203" pitchFamily="2" charset="-79"/>
      <p:bold r:id="rId24"/>
    </p:embeddedFont>
    <p:embeddedFont>
      <p:font typeface="Arial Rounded MT Bold" panose="020F0704030504030204" pitchFamily="34" charset="0"/>
      <p:regular r:id="rId25"/>
    </p:embeddedFont>
    <p:embeddedFont>
      <p:font typeface="Calibri" panose="020F0502020204030204" pitchFamily="34" charset="0"/>
      <p:regular r:id="rId26"/>
      <p:bold r:id="rId27"/>
      <p:italic r:id="rId28"/>
      <p:boldItalic r:id="rId29"/>
    </p:embeddedFont>
    <p:embeddedFont>
      <p:font typeface="Modern Love" panose="04090805081005020601" pitchFamily="82" charset="0"/>
      <p:regular r:id="rId30"/>
    </p:embeddedFont>
    <p:embeddedFont>
      <p:font typeface="The Hand" panose="03070502030502020204" pitchFamily="66"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16EC"/>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71598" autoAdjust="0"/>
  </p:normalViewPr>
  <p:slideViewPr>
    <p:cSldViewPr snapToGrid="0">
      <p:cViewPr varScale="1">
        <p:scale>
          <a:sx n="113" d="100"/>
          <a:sy n="113" d="100"/>
        </p:scale>
        <p:origin x="176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D3E6A-4780-4B91-95CA-C4FC74345718}"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D869C-A11D-4211-BCAC-183EB69B9877}" type="slidenum">
              <a:rPr lang="en-US" smtClean="0"/>
              <a:t>‹#›</a:t>
            </a:fld>
            <a:endParaRPr lang="en-US"/>
          </a:p>
        </p:txBody>
      </p:sp>
    </p:spTree>
    <p:extLst>
      <p:ext uri="{BB962C8B-B14F-4D97-AF65-F5344CB8AC3E}">
        <p14:creationId xmlns:p14="http://schemas.microsoft.com/office/powerpoint/2010/main" val="24079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D869C-A11D-4211-BCAC-183EB69B9877}" type="slidenum">
              <a:rPr lang="en-US" smtClean="0"/>
              <a:t>2</a:t>
            </a:fld>
            <a:endParaRPr lang="en-US"/>
          </a:p>
        </p:txBody>
      </p:sp>
    </p:spTree>
    <p:extLst>
      <p:ext uri="{BB962C8B-B14F-4D97-AF65-F5344CB8AC3E}">
        <p14:creationId xmlns:p14="http://schemas.microsoft.com/office/powerpoint/2010/main" val="219536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D869C-A11D-4211-BCAC-183EB69B9877}" type="slidenum">
              <a:rPr lang="en-US" smtClean="0"/>
              <a:t>3</a:t>
            </a:fld>
            <a:endParaRPr lang="en-US"/>
          </a:p>
        </p:txBody>
      </p:sp>
    </p:spTree>
    <p:extLst>
      <p:ext uri="{BB962C8B-B14F-4D97-AF65-F5344CB8AC3E}">
        <p14:creationId xmlns:p14="http://schemas.microsoft.com/office/powerpoint/2010/main" val="79320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7D869C-A11D-4211-BCAC-183EB69B9877}" type="slidenum">
              <a:rPr lang="en-US" smtClean="0"/>
              <a:t>15</a:t>
            </a:fld>
            <a:endParaRPr lang="en-US"/>
          </a:p>
        </p:txBody>
      </p:sp>
    </p:spTree>
    <p:extLst>
      <p:ext uri="{BB962C8B-B14F-4D97-AF65-F5344CB8AC3E}">
        <p14:creationId xmlns:p14="http://schemas.microsoft.com/office/powerpoint/2010/main" val="351209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1/19/2023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77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2686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7601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11901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948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0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5606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528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9956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77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1/19/2023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116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1/19/2023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019127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TorNim0s/NAP.g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439D0-E9A8-D7A0-EBA3-E42FDAC5EB7E}"/>
              </a:ext>
            </a:extLst>
          </p:cNvPr>
          <p:cNvSpPr>
            <a:spLocks noGrp="1"/>
          </p:cNvSpPr>
          <p:nvPr>
            <p:ph type="ctrTitle"/>
          </p:nvPr>
        </p:nvSpPr>
        <p:spPr>
          <a:xfrm>
            <a:off x="640080" y="325369"/>
            <a:ext cx="4368602" cy="1956841"/>
          </a:xfrm>
        </p:spPr>
        <p:txBody>
          <a:bodyPr vert="horz" lIns="91440" tIns="45720" rIns="91440" bIns="45720" rtlCol="0" anchor="b">
            <a:normAutofit/>
          </a:bodyPr>
          <a:lstStyle/>
          <a:p>
            <a:pPr algn="ctr"/>
            <a:r>
              <a:rPr lang="en-US" sz="6600" b="1" dirty="0">
                <a:solidFill>
                  <a:srgbClr val="5D16EC"/>
                </a:solidFill>
                <a:latin typeface="Aharoni" panose="02010803020104030203" pitchFamily="2" charset="-79"/>
                <a:cs typeface="Aharoni" panose="02010803020104030203" pitchFamily="2" charset="-79"/>
              </a:rPr>
              <a:t>NAP</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2B939EA-76C6-3D8F-FA7C-60A011938B78}"/>
              </a:ext>
            </a:extLst>
          </p:cNvPr>
          <p:cNvSpPr>
            <a:spLocks noGrp="1"/>
          </p:cNvSpPr>
          <p:nvPr>
            <p:ph type="subTitle" idx="1"/>
          </p:nvPr>
        </p:nvSpPr>
        <p:spPr>
          <a:xfrm>
            <a:off x="640080" y="2872899"/>
            <a:ext cx="4243589" cy="3320668"/>
          </a:xfrm>
        </p:spPr>
        <p:txBody>
          <a:bodyPr vert="horz" lIns="91440" tIns="45720" rIns="91440" bIns="45720" rtlCol="0">
            <a:normAutofit/>
          </a:bodyPr>
          <a:lstStyle/>
          <a:p>
            <a:pPr algn="ctr"/>
            <a:r>
              <a:rPr lang="he-IL" sz="2000" dirty="0">
                <a:solidFill>
                  <a:srgbClr val="5D16EC"/>
                </a:solidFill>
                <a:latin typeface="Arial Rounded MT Bold" panose="020F0704030504030204" pitchFamily="34" charset="0"/>
                <a:cs typeface="Aharoni" panose="02010803020104030203" pitchFamily="2" charset="-79"/>
              </a:rPr>
              <a:t>דנה זורוחוב 207817529</a:t>
            </a:r>
          </a:p>
          <a:p>
            <a:pPr algn="ctr"/>
            <a:r>
              <a:rPr lang="he-IL" sz="2000" dirty="0">
                <a:solidFill>
                  <a:srgbClr val="5D16EC"/>
                </a:solidFill>
                <a:latin typeface="Arial Rounded MT Bold" panose="020F0704030504030204" pitchFamily="34" charset="0"/>
                <a:cs typeface="Aharoni" panose="02010803020104030203" pitchFamily="2" charset="-79"/>
              </a:rPr>
              <a:t>אילן סיריסקי 207810458 </a:t>
            </a:r>
          </a:p>
          <a:p>
            <a:pPr algn="ctr"/>
            <a:r>
              <a:rPr lang="he-IL" sz="2000" dirty="0">
                <a:solidFill>
                  <a:srgbClr val="5D16EC"/>
                </a:solidFill>
                <a:latin typeface="Arial Rounded MT Bold" panose="020F0704030504030204" pitchFamily="34" charset="0"/>
                <a:cs typeface="Aharoni" panose="02010803020104030203" pitchFamily="2" charset="-79"/>
              </a:rPr>
              <a:t>אלדד צמח 209161447</a:t>
            </a:r>
            <a:endParaRPr lang="en-US" sz="2000" dirty="0">
              <a:solidFill>
                <a:srgbClr val="5D16EC"/>
              </a:solidFill>
              <a:latin typeface="Arial Rounded MT Bold" panose="020F0704030504030204" pitchFamily="34" charset="0"/>
              <a:cs typeface="Aharoni" panose="02010803020104030203" pitchFamily="2" charset="-79"/>
            </a:endParaRPr>
          </a:p>
          <a:p>
            <a:pPr algn="ctr"/>
            <a:endParaRPr lang="en-US" sz="2000" dirty="0">
              <a:solidFill>
                <a:srgbClr val="5D16EC"/>
              </a:solidFill>
              <a:latin typeface="Arial Rounded MT Bold" panose="020F0704030504030204" pitchFamily="34" charset="0"/>
              <a:cs typeface="Aharoni" panose="02010803020104030203" pitchFamily="2" charset="-79"/>
            </a:endParaRPr>
          </a:p>
          <a:p>
            <a:pPr algn="ctr"/>
            <a:r>
              <a:rPr lang="he-IL" sz="2000" dirty="0">
                <a:solidFill>
                  <a:srgbClr val="5D16EC"/>
                </a:solidFill>
                <a:latin typeface="Arial Rounded MT Bold" panose="020F0704030504030204" pitchFamily="34" charset="0"/>
                <a:cs typeface="Aharoni" panose="02010803020104030203" pitchFamily="2" charset="-79"/>
              </a:rPr>
              <a:t>האפליקציה: </a:t>
            </a:r>
            <a:r>
              <a:rPr lang="en-US" sz="1400" dirty="0">
                <a:solidFill>
                  <a:srgbClr val="5D16EC"/>
                </a:solidFill>
                <a:latin typeface="Arial Rounded MT Bold" panose="020F0704030504030204" pitchFamily="34" charset="0"/>
                <a:cs typeface="Aharoni" panose="02010803020104030203" pitchFamily="2" charset="-79"/>
                <a:hlinkClick r:id="rId2"/>
              </a:rPr>
              <a:t>https://github.com/TorNim0s/NAP.git</a:t>
            </a:r>
            <a:endParaRPr lang="he-IL" sz="1400" dirty="0">
              <a:solidFill>
                <a:srgbClr val="5D16EC"/>
              </a:solidFill>
              <a:latin typeface="Arial Rounded MT Bold" panose="020F0704030504030204" pitchFamily="34" charset="0"/>
              <a:cs typeface="Aharoni" panose="02010803020104030203" pitchFamily="2" charset="-79"/>
            </a:endParaRPr>
          </a:p>
          <a:p>
            <a:pPr algn="ctr"/>
            <a:endParaRPr lang="en-US" sz="1400" dirty="0">
              <a:solidFill>
                <a:srgbClr val="5D16EC"/>
              </a:solidFill>
              <a:latin typeface="Arial Rounded MT Bold" panose="020F0704030504030204" pitchFamily="34" charset="0"/>
              <a:cs typeface="Aharoni" panose="02010803020104030203" pitchFamily="2" charset="-79"/>
            </a:endParaRPr>
          </a:p>
        </p:txBody>
      </p:sp>
      <p:pic>
        <p:nvPicPr>
          <p:cNvPr id="5" name="Picture 4" descr="A picture containing logo&#10;&#10;Description automatically generated">
            <a:extLst>
              <a:ext uri="{FF2B5EF4-FFF2-40B4-BE49-F238E27FC236}">
                <a16:creationId xmlns:a16="http://schemas.microsoft.com/office/drawing/2014/main" id="{1DCFD766-CCB1-D3C4-FA00-4B97CB40EF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8797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he-IL" dirty="0">
                <a:solidFill>
                  <a:schemeClr val="bg1"/>
                </a:solidFill>
              </a:rPr>
              <a:t>פרסום חניה</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17" name="Rectangle: Rounded Corners 16">
            <a:extLst>
              <a:ext uri="{FF2B5EF4-FFF2-40B4-BE49-F238E27FC236}">
                <a16:creationId xmlns:a16="http://schemas.microsoft.com/office/drawing/2014/main" id="{F0E3B666-53ED-CF02-CC23-6AE59918C9C0}"/>
              </a:ext>
            </a:extLst>
          </p:cNvPr>
          <p:cNvSpPr/>
          <p:nvPr/>
        </p:nvSpPr>
        <p:spPr>
          <a:xfrm>
            <a:off x="2462916" y="716427"/>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בחירת חניה</a:t>
            </a:r>
            <a:endParaRPr lang="en-US" dirty="0"/>
          </a:p>
        </p:txBody>
      </p:sp>
      <p:sp>
        <p:nvSpPr>
          <p:cNvPr id="23" name="Rectangle: Rounded Corners 22">
            <a:extLst>
              <a:ext uri="{FF2B5EF4-FFF2-40B4-BE49-F238E27FC236}">
                <a16:creationId xmlns:a16="http://schemas.microsoft.com/office/drawing/2014/main" id="{F9FDB314-5BEC-9218-2591-BFF7E3E07130}"/>
              </a:ext>
            </a:extLst>
          </p:cNvPr>
          <p:cNvSpPr/>
          <p:nvPr/>
        </p:nvSpPr>
        <p:spPr>
          <a:xfrm>
            <a:off x="7261291" y="2380178"/>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פרסום החניה</a:t>
            </a:r>
            <a:endParaRPr lang="en-US" dirty="0"/>
          </a:p>
        </p:txBody>
      </p:sp>
      <p:sp>
        <p:nvSpPr>
          <p:cNvPr id="41" name="TextBox 40">
            <a:extLst>
              <a:ext uri="{FF2B5EF4-FFF2-40B4-BE49-F238E27FC236}">
                <a16:creationId xmlns:a16="http://schemas.microsoft.com/office/drawing/2014/main" id="{5FEB793B-8C7A-5671-88B1-DCFCF18C5940}"/>
              </a:ext>
            </a:extLst>
          </p:cNvPr>
          <p:cNvSpPr txBox="1"/>
          <p:nvPr/>
        </p:nvSpPr>
        <p:spPr>
          <a:xfrm>
            <a:off x="6618949" y="4676286"/>
            <a:ext cx="4723292" cy="1754326"/>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במסך זה המשתמש יוכל לבחור חניה בבעלותו שברצונו לפרסם.</a:t>
            </a:r>
          </a:p>
          <a:p>
            <a:pPr algn="r" rtl="1"/>
            <a:r>
              <a:rPr lang="he-IL" dirty="0">
                <a:solidFill>
                  <a:schemeClr val="bg1"/>
                </a:solidFill>
                <a:latin typeface="Arial Rounded MT Bold" panose="020F0704030504030204" pitchFamily="34" charset="0"/>
              </a:rPr>
              <a:t>במידה ויש לו יותר מחניה אחת – הוא יוכל לבחור חניה מהרשימת החניות שלו.</a:t>
            </a:r>
          </a:p>
          <a:p>
            <a:pPr algn="r" rtl="1"/>
            <a:r>
              <a:rPr lang="he-IL" dirty="0">
                <a:solidFill>
                  <a:schemeClr val="bg1"/>
                </a:solidFill>
                <a:latin typeface="Arial Rounded MT Bold" panose="020F0704030504030204" pitchFamily="34" charset="0"/>
              </a:rPr>
              <a:t>בחלון זה הוא יגדיר את העלות השעתית של השכרת החניה, תאריך ושעות הזמינות של החניה להשכרה.</a:t>
            </a:r>
            <a:endParaRPr lang="en-US" dirty="0">
              <a:solidFill>
                <a:schemeClr val="bg1"/>
              </a:solidFill>
              <a:latin typeface="Arial Rounded MT Bold" panose="020F0704030504030204" pitchFamily="34" charset="0"/>
            </a:endParaRPr>
          </a:p>
        </p:txBody>
      </p:sp>
      <p:sp>
        <p:nvSpPr>
          <p:cNvPr id="42" name="TextBox 41">
            <a:extLst>
              <a:ext uri="{FF2B5EF4-FFF2-40B4-BE49-F238E27FC236}">
                <a16:creationId xmlns:a16="http://schemas.microsoft.com/office/drawing/2014/main" id="{B560507C-132F-B32E-CCE5-C12FFBF5360A}"/>
              </a:ext>
            </a:extLst>
          </p:cNvPr>
          <p:cNvSpPr txBox="1"/>
          <p:nvPr/>
        </p:nvSpPr>
        <p:spPr>
          <a:xfrm>
            <a:off x="9187302" y="1950131"/>
            <a:ext cx="2935400" cy="1077218"/>
          </a:xfrm>
          <a:prstGeom prst="rect">
            <a:avLst/>
          </a:prstGeom>
          <a:noFill/>
        </p:spPr>
        <p:txBody>
          <a:bodyPr wrap="square" rtlCol="0">
            <a:spAutoFit/>
          </a:bodyPr>
          <a:lstStyle/>
          <a:p>
            <a:pPr algn="ctr" rtl="1"/>
            <a:r>
              <a:rPr lang="he-IL" sz="1600" dirty="0"/>
              <a:t>לאחר שהמשתמש לחץ על כפתור פרסום החניה, תופיע הודעה שהחניה פורסמה בהצלחה, והחניה תופיע במסך הראשי.</a:t>
            </a:r>
            <a:endParaRPr lang="en-US" sz="1600" dirty="0"/>
          </a:p>
        </p:txBody>
      </p:sp>
      <p:pic>
        <p:nvPicPr>
          <p:cNvPr id="44" name="Picture 43">
            <a:extLst>
              <a:ext uri="{FF2B5EF4-FFF2-40B4-BE49-F238E27FC236}">
                <a16:creationId xmlns:a16="http://schemas.microsoft.com/office/drawing/2014/main" id="{57E66865-7453-9A56-6861-683502EB41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1008" y="3086434"/>
            <a:ext cx="1960384" cy="550756"/>
          </a:xfrm>
          <a:prstGeom prst="rect">
            <a:avLst/>
          </a:prstGeom>
        </p:spPr>
      </p:pic>
      <p:pic>
        <p:nvPicPr>
          <p:cNvPr id="8" name="Picture 7">
            <a:extLst>
              <a:ext uri="{FF2B5EF4-FFF2-40B4-BE49-F238E27FC236}">
                <a16:creationId xmlns:a16="http://schemas.microsoft.com/office/drawing/2014/main" id="{B6433254-AC4E-FFA4-CB62-A0BF8E9E70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7789" y="248744"/>
            <a:ext cx="1864767" cy="3833132"/>
          </a:xfrm>
          <a:prstGeom prst="rect">
            <a:avLst/>
          </a:prstGeom>
        </p:spPr>
      </p:pic>
      <p:sp>
        <p:nvSpPr>
          <p:cNvPr id="14" name="Arrow: Right 13">
            <a:extLst>
              <a:ext uri="{FF2B5EF4-FFF2-40B4-BE49-F238E27FC236}">
                <a16:creationId xmlns:a16="http://schemas.microsoft.com/office/drawing/2014/main" id="{7B548BDC-EAA2-90F0-F58F-30107B2BAD28}"/>
              </a:ext>
            </a:extLst>
          </p:cNvPr>
          <p:cNvSpPr/>
          <p:nvPr/>
        </p:nvSpPr>
        <p:spPr>
          <a:xfrm>
            <a:off x="4333280" y="1074368"/>
            <a:ext cx="609599"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3EA7997-95B3-2EE9-0EC3-EEA6D32CC5AF}"/>
              </a:ext>
            </a:extLst>
          </p:cNvPr>
          <p:cNvSpPr/>
          <p:nvPr/>
        </p:nvSpPr>
        <p:spPr>
          <a:xfrm flipH="1">
            <a:off x="6000750" y="2702210"/>
            <a:ext cx="126043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20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he-IL" dirty="0">
                <a:solidFill>
                  <a:schemeClr val="bg1"/>
                </a:solidFill>
              </a:rPr>
              <a:t>פרופיל</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23" name="Rectangle: Rounded Corners 22">
            <a:extLst>
              <a:ext uri="{FF2B5EF4-FFF2-40B4-BE49-F238E27FC236}">
                <a16:creationId xmlns:a16="http://schemas.microsoft.com/office/drawing/2014/main" id="{F9FDB314-5BEC-9218-2591-BFF7E3E07130}"/>
              </a:ext>
            </a:extLst>
          </p:cNvPr>
          <p:cNvSpPr/>
          <p:nvPr/>
        </p:nvSpPr>
        <p:spPr>
          <a:xfrm>
            <a:off x="9150546" y="82730"/>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התנתקות מהמשתמש</a:t>
            </a:r>
            <a:endParaRPr lang="en-US" dirty="0"/>
          </a:p>
        </p:txBody>
      </p:sp>
      <p:pic>
        <p:nvPicPr>
          <p:cNvPr id="6" name="Picture 5">
            <a:extLst>
              <a:ext uri="{FF2B5EF4-FFF2-40B4-BE49-F238E27FC236}">
                <a16:creationId xmlns:a16="http://schemas.microsoft.com/office/drawing/2014/main" id="{9C75943F-784B-6F04-5BB2-B5847788F0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360" y="130322"/>
            <a:ext cx="1940231" cy="3988254"/>
          </a:xfrm>
          <a:prstGeom prst="rect">
            <a:avLst/>
          </a:prstGeom>
        </p:spPr>
      </p:pic>
      <p:sp>
        <p:nvSpPr>
          <p:cNvPr id="15" name="Arrow: Right 14">
            <a:extLst>
              <a:ext uri="{FF2B5EF4-FFF2-40B4-BE49-F238E27FC236}">
                <a16:creationId xmlns:a16="http://schemas.microsoft.com/office/drawing/2014/main" id="{0031A049-2CDC-73E5-9364-845430C25CE1}"/>
              </a:ext>
            </a:extLst>
          </p:cNvPr>
          <p:cNvSpPr/>
          <p:nvPr/>
        </p:nvSpPr>
        <p:spPr>
          <a:xfrm flipH="1">
            <a:off x="6633482" y="2730294"/>
            <a:ext cx="126043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BE158FF-CFCF-3754-5831-DA64D8CDD8BD}"/>
              </a:ext>
            </a:extLst>
          </p:cNvPr>
          <p:cNvSpPr/>
          <p:nvPr/>
        </p:nvSpPr>
        <p:spPr>
          <a:xfrm flipH="1">
            <a:off x="6633481" y="3080956"/>
            <a:ext cx="3262903" cy="463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EE1CEC74-2DB7-E037-0D33-25DF65ACA66D}"/>
              </a:ext>
            </a:extLst>
          </p:cNvPr>
          <p:cNvSpPr/>
          <p:nvPr/>
        </p:nvSpPr>
        <p:spPr>
          <a:xfrm flipH="1">
            <a:off x="6633482" y="3429000"/>
            <a:ext cx="126043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171335F-399A-3102-506E-C0E9C790A098}"/>
              </a:ext>
            </a:extLst>
          </p:cNvPr>
          <p:cNvSpPr/>
          <p:nvPr/>
        </p:nvSpPr>
        <p:spPr>
          <a:xfrm flipH="1">
            <a:off x="7053275" y="398260"/>
            <a:ext cx="209422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CB8E261-CEA9-73A5-28E7-5FEAD259F1DF}"/>
              </a:ext>
            </a:extLst>
          </p:cNvPr>
          <p:cNvSpPr/>
          <p:nvPr/>
        </p:nvSpPr>
        <p:spPr>
          <a:xfrm>
            <a:off x="7905303" y="2324894"/>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הוספת חניה חדשה</a:t>
            </a:r>
            <a:endParaRPr lang="en-US" dirty="0"/>
          </a:p>
        </p:txBody>
      </p:sp>
      <p:sp>
        <p:nvSpPr>
          <p:cNvPr id="28" name="Rectangle: Rounded Corners 27">
            <a:extLst>
              <a:ext uri="{FF2B5EF4-FFF2-40B4-BE49-F238E27FC236}">
                <a16:creationId xmlns:a16="http://schemas.microsoft.com/office/drawing/2014/main" id="{817C8C3F-7499-E066-C2C6-27DE40CA2F43}"/>
              </a:ext>
            </a:extLst>
          </p:cNvPr>
          <p:cNvSpPr/>
          <p:nvPr/>
        </p:nvSpPr>
        <p:spPr>
          <a:xfrm>
            <a:off x="9899434" y="2661559"/>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עריכת פרטי המשתמש</a:t>
            </a:r>
            <a:endParaRPr lang="en-US" dirty="0"/>
          </a:p>
        </p:txBody>
      </p:sp>
      <p:sp>
        <p:nvSpPr>
          <p:cNvPr id="29" name="Rectangle: Rounded Corners 28">
            <a:extLst>
              <a:ext uri="{FF2B5EF4-FFF2-40B4-BE49-F238E27FC236}">
                <a16:creationId xmlns:a16="http://schemas.microsoft.com/office/drawing/2014/main" id="{DFF8CFD9-2E65-F39E-6F57-7D5B3F80FEB0}"/>
              </a:ext>
            </a:extLst>
          </p:cNvPr>
          <p:cNvSpPr/>
          <p:nvPr/>
        </p:nvSpPr>
        <p:spPr>
          <a:xfrm>
            <a:off x="7905303" y="3167784"/>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שינוי סיסמא</a:t>
            </a:r>
            <a:endParaRPr lang="en-US" dirty="0"/>
          </a:p>
        </p:txBody>
      </p:sp>
      <p:sp>
        <p:nvSpPr>
          <p:cNvPr id="30" name="TextBox 29">
            <a:extLst>
              <a:ext uri="{FF2B5EF4-FFF2-40B4-BE49-F238E27FC236}">
                <a16:creationId xmlns:a16="http://schemas.microsoft.com/office/drawing/2014/main" id="{6D391AD2-8B8A-7103-DD5A-CE454AE07C4B}"/>
              </a:ext>
            </a:extLst>
          </p:cNvPr>
          <p:cNvSpPr txBox="1"/>
          <p:nvPr/>
        </p:nvSpPr>
        <p:spPr>
          <a:xfrm>
            <a:off x="6564086" y="4562856"/>
            <a:ext cx="5205712" cy="1754326"/>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במסך הפרופיל המשתמש יוכל לראות את הפרטים האישיים שלו (שם, מס' טלפון, מייל), רשימת חניות בבעלותו, רשימת חניות שהוא שוכר כעת, רשימת חניות שהוא פרסם. המשתמש יוכל לבצע מספר פעולות במסך זה והן: הוספת חניה חדשה, עריכת הפרופיל, שינוי סיסמא והתנתקות מהמשתמש.</a:t>
            </a:r>
            <a:endParaRPr lang="en-US" dirty="0">
              <a:solidFill>
                <a:schemeClr val="bg1"/>
              </a:solidFill>
              <a:latin typeface="Arial Rounded MT Bold" panose="020F0704030504030204" pitchFamily="34" charset="0"/>
            </a:endParaRPr>
          </a:p>
        </p:txBody>
      </p:sp>
      <p:sp>
        <p:nvSpPr>
          <p:cNvPr id="32" name="TextBox 31">
            <a:extLst>
              <a:ext uri="{FF2B5EF4-FFF2-40B4-BE49-F238E27FC236}">
                <a16:creationId xmlns:a16="http://schemas.microsoft.com/office/drawing/2014/main" id="{120254B5-0432-8A68-CB5A-DE9B9209A3B5}"/>
              </a:ext>
            </a:extLst>
          </p:cNvPr>
          <p:cNvSpPr txBox="1"/>
          <p:nvPr/>
        </p:nvSpPr>
        <p:spPr>
          <a:xfrm>
            <a:off x="9715738" y="3281417"/>
            <a:ext cx="2237756" cy="600164"/>
          </a:xfrm>
          <a:prstGeom prst="rect">
            <a:avLst/>
          </a:prstGeom>
          <a:noFill/>
        </p:spPr>
        <p:txBody>
          <a:bodyPr wrap="square" rtlCol="0">
            <a:spAutoFit/>
          </a:bodyPr>
          <a:lstStyle/>
          <a:p>
            <a:pPr algn="r" rtl="1"/>
            <a:r>
              <a:rPr lang="he-IL" sz="1100" dirty="0">
                <a:latin typeface="Arial Rounded MT Bold" panose="020F0704030504030204" pitchFamily="34" charset="0"/>
              </a:rPr>
              <a:t>במידה והמשתמש לחץ על כפתור שינוי סיסמא, הוא יקבל מייל עם שינוי הסיסמא שלו (כמו ב-"שכחתי סיסמא")</a:t>
            </a:r>
            <a:endParaRPr lang="en-US" sz="1100" dirty="0">
              <a:latin typeface="Arial Rounded MT Bold" panose="020F0704030504030204" pitchFamily="34" charset="0"/>
            </a:endParaRPr>
          </a:p>
        </p:txBody>
      </p:sp>
    </p:spTree>
    <p:extLst>
      <p:ext uri="{BB962C8B-B14F-4D97-AF65-F5344CB8AC3E}">
        <p14:creationId xmlns:p14="http://schemas.microsoft.com/office/powerpoint/2010/main" val="360873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he-IL" dirty="0">
                <a:solidFill>
                  <a:schemeClr val="bg1"/>
                </a:solidFill>
              </a:rPr>
              <a:t>הוספת חניה</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23" name="Rectangle: Rounded Corners 22">
            <a:extLst>
              <a:ext uri="{FF2B5EF4-FFF2-40B4-BE49-F238E27FC236}">
                <a16:creationId xmlns:a16="http://schemas.microsoft.com/office/drawing/2014/main" id="{F9FDB314-5BEC-9218-2591-BFF7E3E07130}"/>
              </a:ext>
            </a:extLst>
          </p:cNvPr>
          <p:cNvSpPr/>
          <p:nvPr/>
        </p:nvSpPr>
        <p:spPr>
          <a:xfrm>
            <a:off x="7672318" y="2844529"/>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הוספת חניה</a:t>
            </a:r>
            <a:endParaRPr lang="en-US" dirty="0"/>
          </a:p>
        </p:txBody>
      </p:sp>
      <p:pic>
        <p:nvPicPr>
          <p:cNvPr id="8" name="Picture 7">
            <a:extLst>
              <a:ext uri="{FF2B5EF4-FFF2-40B4-BE49-F238E27FC236}">
                <a16:creationId xmlns:a16="http://schemas.microsoft.com/office/drawing/2014/main" id="{1E5B7FD7-6C64-7675-3132-A2E19DEEAD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6506" y="3594897"/>
            <a:ext cx="1261989" cy="346232"/>
          </a:xfrm>
          <a:prstGeom prst="rect">
            <a:avLst/>
          </a:prstGeom>
        </p:spPr>
      </p:pic>
      <p:pic>
        <p:nvPicPr>
          <p:cNvPr id="5" name="Picture 4">
            <a:extLst>
              <a:ext uri="{FF2B5EF4-FFF2-40B4-BE49-F238E27FC236}">
                <a16:creationId xmlns:a16="http://schemas.microsoft.com/office/drawing/2014/main" id="{0470DC51-FC7E-02BB-5499-5EF8E6E1E7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5070" y="202131"/>
            <a:ext cx="1870364" cy="3844637"/>
          </a:xfrm>
          <a:prstGeom prst="rect">
            <a:avLst/>
          </a:prstGeom>
        </p:spPr>
      </p:pic>
      <p:sp>
        <p:nvSpPr>
          <p:cNvPr id="14" name="Arrow: Right 13">
            <a:extLst>
              <a:ext uri="{FF2B5EF4-FFF2-40B4-BE49-F238E27FC236}">
                <a16:creationId xmlns:a16="http://schemas.microsoft.com/office/drawing/2014/main" id="{644140DA-E775-7DFF-5FFD-991628D04DA6}"/>
              </a:ext>
            </a:extLst>
          </p:cNvPr>
          <p:cNvSpPr/>
          <p:nvPr/>
        </p:nvSpPr>
        <p:spPr>
          <a:xfrm flipH="1">
            <a:off x="5901919" y="3157850"/>
            <a:ext cx="1767349" cy="490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626DA6E-D651-6987-DD97-C9BD843D7ACD}"/>
              </a:ext>
            </a:extLst>
          </p:cNvPr>
          <p:cNvSpPr txBox="1"/>
          <p:nvPr/>
        </p:nvSpPr>
        <p:spPr>
          <a:xfrm>
            <a:off x="6543675" y="4666636"/>
            <a:ext cx="5049611" cy="1200329"/>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בחלון זה המשתמש יזין את פרטי החניה החדשה שברצונו להוסיף: עיר, רחוב, מס' בית/דירה, מס' חניה.</a:t>
            </a:r>
          </a:p>
          <a:p>
            <a:pPr algn="r" rtl="1"/>
            <a:r>
              <a:rPr lang="he-IL" dirty="0">
                <a:solidFill>
                  <a:schemeClr val="bg1"/>
                </a:solidFill>
                <a:latin typeface="Arial Rounded MT Bold" panose="020F0704030504030204" pitchFamily="34" charset="0"/>
              </a:rPr>
              <a:t>בסוף הרישום, המשתמש ילחץ על כפתור "</a:t>
            </a:r>
            <a:r>
              <a:rPr lang="en-US" dirty="0">
                <a:solidFill>
                  <a:schemeClr val="bg1"/>
                </a:solidFill>
                <a:latin typeface="Arial Rounded MT Bold" panose="020F0704030504030204" pitchFamily="34" charset="0"/>
              </a:rPr>
              <a:t>ADD</a:t>
            </a:r>
            <a:r>
              <a:rPr lang="he-IL" dirty="0">
                <a:solidFill>
                  <a:schemeClr val="bg1"/>
                </a:solidFill>
                <a:latin typeface="Arial Rounded MT Bold" panose="020F0704030504030204" pitchFamily="34" charset="0"/>
              </a:rPr>
              <a:t>" והחניה תתווסף לרשימת החניות בבעלותו.</a:t>
            </a:r>
            <a:endParaRPr lang="en-US"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2002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he-IL" dirty="0">
                <a:solidFill>
                  <a:schemeClr val="bg1"/>
                </a:solidFill>
              </a:rPr>
              <a:t>עריכת הפרופיל</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18" name="Rectangle: Rounded Corners 17">
            <a:extLst>
              <a:ext uri="{FF2B5EF4-FFF2-40B4-BE49-F238E27FC236}">
                <a16:creationId xmlns:a16="http://schemas.microsoft.com/office/drawing/2014/main" id="{8951DED2-3B8A-DD80-37F3-D31EFA7B8C79}"/>
              </a:ext>
            </a:extLst>
          </p:cNvPr>
          <p:cNvSpPr/>
          <p:nvPr/>
        </p:nvSpPr>
        <p:spPr>
          <a:xfrm>
            <a:off x="2857432" y="1849013"/>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שמור</a:t>
            </a:r>
            <a:endParaRPr lang="en-US" dirty="0"/>
          </a:p>
        </p:txBody>
      </p:sp>
      <p:sp>
        <p:nvSpPr>
          <p:cNvPr id="15" name="TextBox 14">
            <a:extLst>
              <a:ext uri="{FF2B5EF4-FFF2-40B4-BE49-F238E27FC236}">
                <a16:creationId xmlns:a16="http://schemas.microsoft.com/office/drawing/2014/main" id="{5626DA6E-D651-6987-DD97-C9BD843D7ACD}"/>
              </a:ext>
            </a:extLst>
          </p:cNvPr>
          <p:cNvSpPr txBox="1"/>
          <p:nvPr/>
        </p:nvSpPr>
        <p:spPr>
          <a:xfrm>
            <a:off x="6543675" y="4666636"/>
            <a:ext cx="5049611" cy="923330"/>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בחלון זה המשתמש יוכל לשנות את פרטיו הרשומים במערכת. בסיום המשתמש ילחץ על כפתור השמירה "</a:t>
            </a:r>
            <a:r>
              <a:rPr lang="en-US" dirty="0">
                <a:solidFill>
                  <a:schemeClr val="bg1"/>
                </a:solidFill>
                <a:latin typeface="Arial Rounded MT Bold" panose="020F0704030504030204" pitchFamily="34" charset="0"/>
              </a:rPr>
              <a:t>SAVE</a:t>
            </a:r>
            <a:r>
              <a:rPr lang="he-IL" dirty="0">
                <a:solidFill>
                  <a:schemeClr val="bg1"/>
                </a:solidFill>
                <a:latin typeface="Arial Rounded MT Bold" panose="020F0704030504030204" pitchFamily="34" charset="0"/>
              </a:rPr>
              <a:t>" והמידע יתעדכן במסך הפרופיל שלו.</a:t>
            </a:r>
            <a:endParaRPr lang="en-US" dirty="0">
              <a:solidFill>
                <a:schemeClr val="bg1"/>
              </a:solidFill>
              <a:latin typeface="Arial Rounded MT Bold" panose="020F0704030504030204" pitchFamily="34" charset="0"/>
            </a:endParaRPr>
          </a:p>
        </p:txBody>
      </p:sp>
      <p:pic>
        <p:nvPicPr>
          <p:cNvPr id="20" name="Picture 19">
            <a:extLst>
              <a:ext uri="{FF2B5EF4-FFF2-40B4-BE49-F238E27FC236}">
                <a16:creationId xmlns:a16="http://schemas.microsoft.com/office/drawing/2014/main" id="{07A87DC6-2A87-2846-1E6B-4A0EB05755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8933" y="341608"/>
            <a:ext cx="1799232" cy="3698421"/>
          </a:xfrm>
          <a:prstGeom prst="rect">
            <a:avLst/>
          </a:prstGeom>
        </p:spPr>
      </p:pic>
      <p:sp>
        <p:nvSpPr>
          <p:cNvPr id="24" name="Arrow: Right 23">
            <a:extLst>
              <a:ext uri="{FF2B5EF4-FFF2-40B4-BE49-F238E27FC236}">
                <a16:creationId xmlns:a16="http://schemas.microsoft.com/office/drawing/2014/main" id="{D90E2C0F-2060-0F7D-3873-56AF4270B0A1}"/>
              </a:ext>
            </a:extLst>
          </p:cNvPr>
          <p:cNvSpPr/>
          <p:nvPr/>
        </p:nvSpPr>
        <p:spPr>
          <a:xfrm>
            <a:off x="4730845" y="2145099"/>
            <a:ext cx="79309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60AE251-B092-CFAE-D2E6-E6DF49FA18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38375" y="2578650"/>
            <a:ext cx="1416123" cy="406421"/>
          </a:xfrm>
          <a:prstGeom prst="rect">
            <a:avLst/>
          </a:prstGeom>
        </p:spPr>
      </p:pic>
    </p:spTree>
    <p:extLst>
      <p:ext uri="{BB962C8B-B14F-4D97-AF65-F5344CB8AC3E}">
        <p14:creationId xmlns:p14="http://schemas.microsoft.com/office/powerpoint/2010/main" val="311892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he-IL" sz="7200" dirty="0">
                <a:solidFill>
                  <a:srgbClr val="5D16EC"/>
                </a:solidFill>
                <a:latin typeface="Aharoni" panose="02010803020104030203" pitchFamily="2" charset="-79"/>
                <a:cs typeface="Aharoni" panose="02010803020104030203" pitchFamily="2" charset="-79"/>
              </a:rPr>
              <a:t>מיפוי טכנולוגי</a:t>
            </a:r>
            <a:endParaRPr lang="en-US" sz="7200" dirty="0">
              <a:solidFill>
                <a:srgbClr val="5D16EC"/>
              </a:solidFill>
              <a:latin typeface="Aharoni" panose="02010803020104030203" pitchFamily="2" charset="-79"/>
              <a:cs typeface="Aharoni" panose="02010803020104030203" pitchFamily="2" charset="-79"/>
            </a:endParaRP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9" name="Content Placeholder 8">
            <a:extLst>
              <a:ext uri="{FF2B5EF4-FFF2-40B4-BE49-F238E27FC236}">
                <a16:creationId xmlns:a16="http://schemas.microsoft.com/office/drawing/2014/main" id="{2DAB41D6-DE69-0FFA-9DA6-AF69B8DFDB5F}"/>
              </a:ext>
            </a:extLst>
          </p:cNvPr>
          <p:cNvSpPr>
            <a:spLocks noGrp="1"/>
          </p:cNvSpPr>
          <p:nvPr>
            <p:ph idx="1"/>
          </p:nvPr>
        </p:nvSpPr>
        <p:spPr>
          <a:xfrm>
            <a:off x="4905955" y="2071316"/>
            <a:ext cx="6713552" cy="4529856"/>
          </a:xfrm>
        </p:spPr>
        <p:txBody>
          <a:bodyPr anchor="t">
            <a:normAutofit/>
          </a:bodyPr>
          <a:lstStyle/>
          <a:p>
            <a:pPr marL="0" indent="0" algn="ctr" rtl="1">
              <a:buNone/>
            </a:pPr>
            <a:r>
              <a:rPr lang="en-US" sz="1600" u="sng" dirty="0">
                <a:solidFill>
                  <a:srgbClr val="5D16EC"/>
                </a:solidFill>
                <a:latin typeface="Aharoni" panose="02010803020104030203" pitchFamily="2" charset="-79"/>
                <a:cs typeface="Aharoni" panose="02010803020104030203" pitchFamily="2" charset="-79"/>
              </a:rPr>
              <a:t>MVP – Model View Presenter</a:t>
            </a:r>
            <a:endParaRPr lang="he-IL" sz="1600" u="sng" dirty="0">
              <a:solidFill>
                <a:srgbClr val="5D16EC"/>
              </a:solidFill>
              <a:latin typeface="Aharoni" panose="02010803020104030203" pitchFamily="2" charset="-79"/>
              <a:cs typeface="Aharoni" panose="02010803020104030203" pitchFamily="2" charset="-79"/>
            </a:endParaRPr>
          </a:p>
          <a:p>
            <a:pPr marL="0" indent="0" algn="ctr" rtl="1">
              <a:buNone/>
            </a:pPr>
            <a:r>
              <a:rPr lang="he-IL" sz="1600" dirty="0">
                <a:solidFill>
                  <a:srgbClr val="5D16EC"/>
                </a:solidFill>
                <a:latin typeface="Arial Rounded MT Bold" panose="020F0704030504030204" pitchFamily="34" charset="0"/>
                <a:cs typeface="Aharoni" panose="02010803020104030203" pitchFamily="2" charset="-79"/>
              </a:rPr>
              <a:t>המערכת שלנו בנויה בתבנית העיצוב </a:t>
            </a:r>
            <a:r>
              <a:rPr lang="en-US" sz="1600" dirty="0">
                <a:solidFill>
                  <a:srgbClr val="5D16EC"/>
                </a:solidFill>
                <a:latin typeface="Arial Rounded MT Bold" panose="020F0704030504030204" pitchFamily="34" charset="0"/>
                <a:cs typeface="Aharoni" panose="02010803020104030203" pitchFamily="2" charset="-79"/>
              </a:rPr>
              <a:t>MVP</a:t>
            </a:r>
            <a:r>
              <a:rPr lang="he-IL" sz="1600" dirty="0">
                <a:solidFill>
                  <a:srgbClr val="5D16EC"/>
                </a:solidFill>
                <a:latin typeface="Arial Rounded MT Bold" panose="020F0704030504030204" pitchFamily="34" charset="0"/>
                <a:cs typeface="Aharoni" panose="02010803020104030203" pitchFamily="2" charset="-79"/>
              </a:rPr>
              <a:t> בצורה הבאה:</a:t>
            </a:r>
          </a:p>
          <a:p>
            <a:pPr marL="0" indent="0" algn="ctr" rtl="1">
              <a:buNone/>
            </a:pPr>
            <a:r>
              <a:rPr lang="he-IL" sz="1600" dirty="0">
                <a:solidFill>
                  <a:srgbClr val="5D16EC"/>
                </a:solidFill>
                <a:latin typeface="Arial Rounded MT Bold" panose="020F0704030504030204" pitchFamily="34" charset="0"/>
                <a:cs typeface="Aharoni" panose="02010803020104030203" pitchFamily="2" charset="-79"/>
              </a:rPr>
              <a:t>ה-</a:t>
            </a:r>
            <a:r>
              <a:rPr lang="en-US" sz="1600" dirty="0">
                <a:solidFill>
                  <a:srgbClr val="5D16EC"/>
                </a:solidFill>
                <a:latin typeface="Arial Rounded MT Bold" panose="020F0704030504030204" pitchFamily="34" charset="0"/>
                <a:cs typeface="Aharoni" panose="02010803020104030203" pitchFamily="2" charset="-79"/>
              </a:rPr>
              <a:t>Model</a:t>
            </a:r>
            <a:r>
              <a:rPr lang="he-IL" sz="1600" dirty="0">
                <a:solidFill>
                  <a:srgbClr val="5D16EC"/>
                </a:solidFill>
                <a:latin typeface="Arial Rounded MT Bold" panose="020F0704030504030204" pitchFamily="34" charset="0"/>
                <a:cs typeface="Aharoni" panose="02010803020104030203" pitchFamily="2" charset="-79"/>
              </a:rPr>
              <a:t>: אחראי לטיפול בנתוני המשתמש כגון: שם, דוא"ל ומס' טלפון. זה כולל קריאת נתונים ממסד הנתונים של</a:t>
            </a:r>
            <a:r>
              <a:rPr lang="en-US" sz="1600" dirty="0">
                <a:solidFill>
                  <a:srgbClr val="5D16EC"/>
                </a:solidFill>
                <a:latin typeface="Arial Rounded MT Bold" panose="020F0704030504030204" pitchFamily="34" charset="0"/>
                <a:cs typeface="Aharoni" panose="02010803020104030203" pitchFamily="2" charset="-79"/>
              </a:rPr>
              <a:t>firebase</a:t>
            </a:r>
            <a:r>
              <a:rPr lang="he-IL" sz="1600" dirty="0">
                <a:solidFill>
                  <a:srgbClr val="5D16EC"/>
                </a:solidFill>
                <a:latin typeface="Arial Rounded MT Bold" panose="020F0704030504030204" pitchFamily="34" charset="0"/>
                <a:cs typeface="Aharoni" panose="02010803020104030203" pitchFamily="2" charset="-79"/>
              </a:rPr>
              <a:t>, עדכון הנתונים ושליחת הנתונים המעודכנים בחזרה למסד. המודל גם מטפל בכל אימות או חישוב הכרחי של נתוני המשתמש לפני שליחתם למסד.</a:t>
            </a:r>
          </a:p>
          <a:p>
            <a:pPr marL="0" indent="0" algn="ctr" rtl="1">
              <a:buNone/>
            </a:pPr>
            <a:r>
              <a:rPr lang="he-IL" sz="1600" dirty="0">
                <a:solidFill>
                  <a:srgbClr val="5D16EC"/>
                </a:solidFill>
                <a:latin typeface="Arial Rounded MT Bold" panose="020F0704030504030204" pitchFamily="34" charset="0"/>
                <a:cs typeface="Aharoni" panose="02010803020104030203" pitchFamily="2" charset="-79"/>
              </a:rPr>
              <a:t>ה-</a:t>
            </a:r>
            <a:r>
              <a:rPr lang="en-US" sz="1600" dirty="0">
                <a:solidFill>
                  <a:srgbClr val="5D16EC"/>
                </a:solidFill>
                <a:latin typeface="Arial Rounded MT Bold" panose="020F0704030504030204" pitchFamily="34" charset="0"/>
                <a:cs typeface="Aharoni" panose="02010803020104030203" pitchFamily="2" charset="-79"/>
              </a:rPr>
              <a:t>View</a:t>
            </a:r>
            <a:r>
              <a:rPr lang="he-IL" sz="1600" dirty="0">
                <a:solidFill>
                  <a:srgbClr val="5D16EC"/>
                </a:solidFill>
                <a:latin typeface="Arial Rounded MT Bold" panose="020F0704030504030204" pitchFamily="34" charset="0"/>
                <a:cs typeface="Aharoni" panose="02010803020104030203" pitchFamily="2" charset="-79"/>
              </a:rPr>
              <a:t>: התצוגה תהיה מיוצגת על ידי הפעילויות והפרגמנטים השונים המרכיבים את ממשק המשתמש (קבצי ה-</a:t>
            </a:r>
            <a:r>
              <a:rPr lang="en-US" sz="1600" dirty="0">
                <a:solidFill>
                  <a:srgbClr val="5D16EC"/>
                </a:solidFill>
                <a:latin typeface="Arial Rounded MT Bold" panose="020F0704030504030204" pitchFamily="34" charset="0"/>
                <a:cs typeface="Aharoni" panose="02010803020104030203" pitchFamily="2" charset="-79"/>
              </a:rPr>
              <a:t>XML</a:t>
            </a:r>
            <a:r>
              <a:rPr lang="he-IL" sz="1600" dirty="0">
                <a:solidFill>
                  <a:srgbClr val="5D16EC"/>
                </a:solidFill>
                <a:latin typeface="Arial Rounded MT Bold" panose="020F0704030504030204" pitchFamily="34" charset="0"/>
                <a:cs typeface="Aharoni" panose="02010803020104030203" pitchFamily="2" charset="-79"/>
              </a:rPr>
              <a:t>), המציגים את המידע של המשתמש ומטפלים בתשובות המשתמש. פעילויות אלה יכללו את רכיבי ממשק המשתמש כגון </a:t>
            </a:r>
            <a:r>
              <a:rPr lang="en-US" sz="1600" dirty="0" err="1">
                <a:solidFill>
                  <a:srgbClr val="5D16EC"/>
                </a:solidFill>
                <a:latin typeface="Arial Rounded MT Bold" panose="020F0704030504030204" pitchFamily="34" charset="0"/>
                <a:cs typeface="Aharoni" panose="02010803020104030203" pitchFamily="2" charset="-79"/>
              </a:rPr>
              <a:t>TextViews</a:t>
            </a:r>
            <a:r>
              <a:rPr lang="en-US" sz="1600" dirty="0">
                <a:solidFill>
                  <a:srgbClr val="5D16EC"/>
                </a:solidFill>
                <a:latin typeface="Arial Rounded MT Bold" panose="020F0704030504030204" pitchFamily="34" charset="0"/>
                <a:cs typeface="Aharoni" panose="02010803020104030203" pitchFamily="2" charset="-79"/>
              </a:rPr>
              <a:t>, </a:t>
            </a:r>
            <a:r>
              <a:rPr lang="en-US" sz="1600" dirty="0" err="1">
                <a:solidFill>
                  <a:srgbClr val="5D16EC"/>
                </a:solidFill>
                <a:latin typeface="Arial Rounded MT Bold" panose="020F0704030504030204" pitchFamily="34" charset="0"/>
                <a:cs typeface="Aharoni" panose="02010803020104030203" pitchFamily="2" charset="-79"/>
              </a:rPr>
              <a:t>EditTexts</a:t>
            </a:r>
            <a:r>
              <a:rPr lang="he-IL" sz="1600" dirty="0">
                <a:solidFill>
                  <a:srgbClr val="5D16EC"/>
                </a:solidFill>
                <a:latin typeface="Arial Rounded MT Bold" panose="020F0704030504030204" pitchFamily="34" charset="0"/>
                <a:cs typeface="Aharoni" panose="02010803020104030203" pitchFamily="2" charset="-79"/>
              </a:rPr>
              <a:t> </a:t>
            </a:r>
            <a:r>
              <a:rPr lang="en-US" sz="1600" dirty="0">
                <a:solidFill>
                  <a:srgbClr val="5D16EC"/>
                </a:solidFill>
                <a:latin typeface="Arial Rounded MT Bold" panose="020F0704030504030204" pitchFamily="34" charset="0"/>
                <a:cs typeface="Aharoni" panose="02010803020104030203" pitchFamily="2" charset="-79"/>
              </a:rPr>
              <a:t> </a:t>
            </a:r>
            <a:r>
              <a:rPr lang="he-IL" sz="1600" dirty="0">
                <a:solidFill>
                  <a:srgbClr val="5D16EC"/>
                </a:solidFill>
                <a:latin typeface="Arial Rounded MT Bold" panose="020F0704030504030204" pitchFamily="34" charset="0"/>
                <a:cs typeface="Aharoni" panose="02010803020104030203" pitchFamily="2" charset="-79"/>
              </a:rPr>
              <a:t>וכפתורים, ויתמודדו עם ההיגיון להצגת ועדכון המידע של המשתמש על המסך.</a:t>
            </a:r>
          </a:p>
          <a:p>
            <a:pPr marL="0" indent="0" algn="ctr" rtl="1">
              <a:buNone/>
            </a:pPr>
            <a:r>
              <a:rPr lang="he-IL" sz="1600" dirty="0">
                <a:solidFill>
                  <a:srgbClr val="5D16EC"/>
                </a:solidFill>
                <a:latin typeface="Arial Rounded MT Bold" panose="020F0704030504030204" pitchFamily="34" charset="0"/>
                <a:cs typeface="Aharoni" panose="02010803020104030203" pitchFamily="2" charset="-79"/>
              </a:rPr>
              <a:t>ה-</a:t>
            </a:r>
            <a:r>
              <a:rPr lang="en-US" sz="1600" dirty="0">
                <a:solidFill>
                  <a:srgbClr val="5D16EC"/>
                </a:solidFill>
                <a:latin typeface="Arial Rounded MT Bold" panose="020F0704030504030204" pitchFamily="34" charset="0"/>
                <a:cs typeface="Aharoni" panose="02010803020104030203" pitchFamily="2" charset="-79"/>
              </a:rPr>
              <a:t>Presenter</a:t>
            </a:r>
            <a:r>
              <a:rPr lang="he-IL" sz="1600" dirty="0">
                <a:solidFill>
                  <a:srgbClr val="5D16EC"/>
                </a:solidFill>
                <a:latin typeface="Arial Rounded MT Bold" panose="020F0704030504030204" pitchFamily="34" charset="0"/>
                <a:cs typeface="Aharoni" panose="02010803020104030203" pitchFamily="2" charset="-79"/>
              </a:rPr>
              <a:t>: יטפל בלוגיקה של טיפול באינטראקציות של משתמשים עם מסך עריכת הפרופיל, עדכון המידע של המשתמש במסד הנתונים, וגם עדכון התצוגה עם המידע של המשתמש הנוכחי לפני שיאפשר להם לערוך אותו. המציג יטפל גם בתקשורת בין התצוגה למודל, מוודא שהנתונים מוצגים בצורה נכונה בתצוגה וגם מוודא שהנתונים מאוחסנים בצורה נכונה במסד הנתונים.</a:t>
            </a:r>
            <a:endParaRPr lang="en-US" sz="1600" dirty="0">
              <a:solidFill>
                <a:srgbClr val="5D16EC"/>
              </a:solidFill>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259212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he-IL" sz="7200" dirty="0">
                <a:solidFill>
                  <a:srgbClr val="5D16EC"/>
                </a:solidFill>
                <a:latin typeface="Aharoni" panose="02010803020104030203" pitchFamily="2" charset="-79"/>
                <a:cs typeface="Aharoni" panose="02010803020104030203" pitchFamily="2" charset="-79"/>
              </a:rPr>
              <a:t>מיפוי טכנולוגי</a:t>
            </a:r>
            <a:endParaRPr lang="en-US" sz="7200" dirty="0">
              <a:solidFill>
                <a:srgbClr val="5D16EC"/>
              </a:solidFill>
              <a:latin typeface="Aharoni" panose="02010803020104030203" pitchFamily="2" charset="-79"/>
              <a:cs typeface="Aharoni" panose="02010803020104030203" pitchFamily="2" charset="-79"/>
            </a:endParaRP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7872" y="510656"/>
            <a:ext cx="1163491" cy="1234357"/>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6" name="Rectangle: Rounded Corners 5">
            <a:extLst>
              <a:ext uri="{FF2B5EF4-FFF2-40B4-BE49-F238E27FC236}">
                <a16:creationId xmlns:a16="http://schemas.microsoft.com/office/drawing/2014/main" id="{3411CFB1-CCE0-ADB8-005C-C6A0973C198F}"/>
              </a:ext>
            </a:extLst>
          </p:cNvPr>
          <p:cNvSpPr/>
          <p:nvPr/>
        </p:nvSpPr>
        <p:spPr>
          <a:xfrm>
            <a:off x="4804838" y="2119240"/>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Rounded MT Bold" panose="020F0704030504030204" pitchFamily="34" charset="0"/>
              </a:rPr>
              <a:t>View</a:t>
            </a:r>
          </a:p>
        </p:txBody>
      </p:sp>
      <p:sp>
        <p:nvSpPr>
          <p:cNvPr id="10" name="Rectangle: Rounded Corners 9">
            <a:extLst>
              <a:ext uri="{FF2B5EF4-FFF2-40B4-BE49-F238E27FC236}">
                <a16:creationId xmlns:a16="http://schemas.microsoft.com/office/drawing/2014/main" id="{52A427F2-50A2-6304-2356-E4C71D8B5036}"/>
              </a:ext>
            </a:extLst>
          </p:cNvPr>
          <p:cNvSpPr/>
          <p:nvPr/>
        </p:nvSpPr>
        <p:spPr>
          <a:xfrm>
            <a:off x="1292690" y="2119242"/>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Rounded MT Bold" panose="020F0704030504030204" pitchFamily="34" charset="0"/>
              </a:rPr>
              <a:t>Model</a:t>
            </a:r>
          </a:p>
        </p:txBody>
      </p:sp>
      <p:sp>
        <p:nvSpPr>
          <p:cNvPr id="15" name="Rectangle: Rounded Corners 14">
            <a:extLst>
              <a:ext uri="{FF2B5EF4-FFF2-40B4-BE49-F238E27FC236}">
                <a16:creationId xmlns:a16="http://schemas.microsoft.com/office/drawing/2014/main" id="{BD9948C7-DC7F-9CDF-67D4-60ACD574C06B}"/>
              </a:ext>
            </a:extLst>
          </p:cNvPr>
          <p:cNvSpPr/>
          <p:nvPr/>
        </p:nvSpPr>
        <p:spPr>
          <a:xfrm>
            <a:off x="8496895" y="2119240"/>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Rounded MT Bold" panose="020F0704030504030204" pitchFamily="34" charset="0"/>
              </a:rPr>
              <a:t>Presenter</a:t>
            </a:r>
          </a:p>
        </p:txBody>
      </p:sp>
      <p:pic>
        <p:nvPicPr>
          <p:cNvPr id="17" name="Picture 16">
            <a:extLst>
              <a:ext uri="{FF2B5EF4-FFF2-40B4-BE49-F238E27FC236}">
                <a16:creationId xmlns:a16="http://schemas.microsoft.com/office/drawing/2014/main" id="{AF2A72EC-A945-2CD0-FD2F-EFE2B78B7F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9542" y="2936868"/>
            <a:ext cx="2159945" cy="2988544"/>
          </a:xfrm>
          <a:prstGeom prst="rect">
            <a:avLst/>
          </a:prstGeom>
        </p:spPr>
      </p:pic>
      <p:pic>
        <p:nvPicPr>
          <p:cNvPr id="19" name="Picture 18">
            <a:extLst>
              <a:ext uri="{FF2B5EF4-FFF2-40B4-BE49-F238E27FC236}">
                <a16:creationId xmlns:a16="http://schemas.microsoft.com/office/drawing/2014/main" id="{B5781ED2-6C47-9332-E394-DBD1B84363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4272" y="2958728"/>
            <a:ext cx="2473825" cy="2851039"/>
          </a:xfrm>
          <a:prstGeom prst="rect">
            <a:avLst/>
          </a:prstGeom>
        </p:spPr>
      </p:pic>
      <p:pic>
        <p:nvPicPr>
          <p:cNvPr id="4" name="Picture 3">
            <a:extLst>
              <a:ext uri="{FF2B5EF4-FFF2-40B4-BE49-F238E27FC236}">
                <a16:creationId xmlns:a16="http://schemas.microsoft.com/office/drawing/2014/main" id="{04C2E2D5-4C72-5003-DE5E-E412675FC48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4914" y="2979292"/>
            <a:ext cx="2286449" cy="1841861"/>
          </a:xfrm>
          <a:prstGeom prst="rect">
            <a:avLst/>
          </a:prstGeom>
        </p:spPr>
      </p:pic>
    </p:spTree>
    <p:extLst>
      <p:ext uri="{BB962C8B-B14F-4D97-AF65-F5344CB8AC3E}">
        <p14:creationId xmlns:p14="http://schemas.microsoft.com/office/powerpoint/2010/main" val="342285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en-US" sz="7200" dirty="0">
                <a:solidFill>
                  <a:srgbClr val="5D16EC"/>
                </a:solidFill>
                <a:latin typeface="Aharoni" panose="02010803020104030203" pitchFamily="2" charset="-79"/>
                <a:cs typeface="Aharoni" panose="02010803020104030203" pitchFamily="2" charset="-79"/>
              </a:rPr>
              <a:t>Activity Diagram</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8254" y="587062"/>
            <a:ext cx="1023550" cy="1085892"/>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4" name="Picture 3">
            <a:extLst>
              <a:ext uri="{FF2B5EF4-FFF2-40B4-BE49-F238E27FC236}">
                <a16:creationId xmlns:a16="http://schemas.microsoft.com/office/drawing/2014/main" id="{CC595BAA-12A0-177A-AE40-FD255C68B3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0909" y="2080851"/>
            <a:ext cx="6015643" cy="4492776"/>
          </a:xfrm>
          <a:prstGeom prst="rect">
            <a:avLst/>
          </a:prstGeom>
        </p:spPr>
      </p:pic>
      <p:sp>
        <p:nvSpPr>
          <p:cNvPr id="6" name="TextBox 5">
            <a:extLst>
              <a:ext uri="{FF2B5EF4-FFF2-40B4-BE49-F238E27FC236}">
                <a16:creationId xmlns:a16="http://schemas.microsoft.com/office/drawing/2014/main" id="{B0D38B72-4896-01C5-77F4-829368943B40}"/>
              </a:ext>
            </a:extLst>
          </p:cNvPr>
          <p:cNvSpPr txBox="1"/>
          <p:nvPr/>
        </p:nvSpPr>
        <p:spPr>
          <a:xfrm>
            <a:off x="490450" y="3524597"/>
            <a:ext cx="2186247" cy="923330"/>
          </a:xfrm>
          <a:prstGeom prst="rect">
            <a:avLst/>
          </a:prstGeom>
          <a:noFill/>
        </p:spPr>
        <p:txBody>
          <a:bodyPr wrap="square" rtlCol="0">
            <a:spAutoFit/>
          </a:bodyPr>
          <a:lstStyle/>
          <a:p>
            <a:pPr algn="ctr" rtl="1"/>
            <a:r>
              <a:rPr lang="he-IL" dirty="0"/>
              <a:t>תהליך התחברות משתמש שרוצה לשכור וההשכרה</a:t>
            </a:r>
            <a:endParaRPr lang="en-US" dirty="0"/>
          </a:p>
        </p:txBody>
      </p:sp>
    </p:spTree>
    <p:extLst>
      <p:ext uri="{BB962C8B-B14F-4D97-AF65-F5344CB8AC3E}">
        <p14:creationId xmlns:p14="http://schemas.microsoft.com/office/powerpoint/2010/main" val="904786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en-US" sz="7200" dirty="0">
                <a:solidFill>
                  <a:srgbClr val="5D16EC"/>
                </a:solidFill>
                <a:latin typeface="Aharoni" panose="02010803020104030203" pitchFamily="2" charset="-79"/>
                <a:cs typeface="Aharoni" panose="02010803020104030203" pitchFamily="2" charset="-79"/>
              </a:rPr>
              <a:t>Use Case Diagram</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8254" y="587062"/>
            <a:ext cx="1023550" cy="1085892"/>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7" name="Picture 6">
            <a:extLst>
              <a:ext uri="{FF2B5EF4-FFF2-40B4-BE49-F238E27FC236}">
                <a16:creationId xmlns:a16="http://schemas.microsoft.com/office/drawing/2014/main" id="{1AA5BCD1-690E-13C2-70BA-9B1519CAE4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6039" y="2066092"/>
            <a:ext cx="5629073" cy="4614667"/>
          </a:xfrm>
          <a:prstGeom prst="rect">
            <a:avLst/>
          </a:prstGeom>
        </p:spPr>
      </p:pic>
    </p:spTree>
    <p:extLst>
      <p:ext uri="{BB962C8B-B14F-4D97-AF65-F5344CB8AC3E}">
        <p14:creationId xmlns:p14="http://schemas.microsoft.com/office/powerpoint/2010/main" val="2496764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en-US" sz="6000" dirty="0">
                <a:solidFill>
                  <a:srgbClr val="5D16EC"/>
                </a:solidFill>
                <a:latin typeface="Aharoni" panose="02010803020104030203" pitchFamily="2" charset="-79"/>
                <a:cs typeface="Aharoni" panose="02010803020104030203" pitchFamily="2" charset="-79"/>
              </a:rPr>
              <a:t>State Machine Diagram</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185" y="587062"/>
            <a:ext cx="1023550" cy="1085892"/>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4" name="Picture 3">
            <a:extLst>
              <a:ext uri="{FF2B5EF4-FFF2-40B4-BE49-F238E27FC236}">
                <a16:creationId xmlns:a16="http://schemas.microsoft.com/office/drawing/2014/main" id="{66CAA061-AB31-C1BF-F25F-815F38FDE8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4096" y="2100466"/>
            <a:ext cx="5373466" cy="4409747"/>
          </a:xfrm>
          <a:prstGeom prst="rect">
            <a:avLst/>
          </a:prstGeom>
        </p:spPr>
      </p:pic>
      <p:sp>
        <p:nvSpPr>
          <p:cNvPr id="6" name="TextBox 5">
            <a:extLst>
              <a:ext uri="{FF2B5EF4-FFF2-40B4-BE49-F238E27FC236}">
                <a16:creationId xmlns:a16="http://schemas.microsoft.com/office/drawing/2014/main" id="{B75A4452-B153-6ABB-CF0B-E7A6AD1F770D}"/>
              </a:ext>
            </a:extLst>
          </p:cNvPr>
          <p:cNvSpPr txBox="1"/>
          <p:nvPr/>
        </p:nvSpPr>
        <p:spPr>
          <a:xfrm>
            <a:off x="697185" y="2507781"/>
            <a:ext cx="1745673" cy="369332"/>
          </a:xfrm>
          <a:prstGeom prst="rect">
            <a:avLst/>
          </a:prstGeom>
          <a:noFill/>
        </p:spPr>
        <p:txBody>
          <a:bodyPr wrap="square" rtlCol="0">
            <a:spAutoFit/>
          </a:bodyPr>
          <a:lstStyle/>
          <a:p>
            <a:pPr algn="r" rtl="1"/>
            <a:r>
              <a:rPr lang="he-IL" dirty="0"/>
              <a:t>השכרת חניה</a:t>
            </a:r>
            <a:endParaRPr lang="en-US" dirty="0"/>
          </a:p>
        </p:txBody>
      </p:sp>
    </p:spTree>
    <p:extLst>
      <p:ext uri="{BB962C8B-B14F-4D97-AF65-F5344CB8AC3E}">
        <p14:creationId xmlns:p14="http://schemas.microsoft.com/office/powerpoint/2010/main" val="1935873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en-US" sz="6000" dirty="0">
                <a:solidFill>
                  <a:srgbClr val="5D16EC"/>
                </a:solidFill>
                <a:latin typeface="Aharoni" panose="02010803020104030203" pitchFamily="2" charset="-79"/>
                <a:cs typeface="Aharoni" panose="02010803020104030203" pitchFamily="2" charset="-79"/>
              </a:rPr>
              <a:t>Sequence Diagram</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185" y="587062"/>
            <a:ext cx="1023550" cy="1085892"/>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7" name="Picture 6">
            <a:extLst>
              <a:ext uri="{FF2B5EF4-FFF2-40B4-BE49-F238E27FC236}">
                <a16:creationId xmlns:a16="http://schemas.microsoft.com/office/drawing/2014/main" id="{5054173B-95F8-4C9D-FD87-15BEB42D3D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1977" y="2008025"/>
            <a:ext cx="5372191" cy="4677310"/>
          </a:xfrm>
          <a:prstGeom prst="rect">
            <a:avLst/>
          </a:prstGeom>
        </p:spPr>
      </p:pic>
    </p:spTree>
    <p:extLst>
      <p:ext uri="{BB962C8B-B14F-4D97-AF65-F5344CB8AC3E}">
        <p14:creationId xmlns:p14="http://schemas.microsoft.com/office/powerpoint/2010/main" val="2693986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4BCB9E0F-80B4-4BE1-A13D-A796E818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953DB-AD09-6D19-6CC0-3F26A19C13C7}"/>
              </a:ext>
            </a:extLst>
          </p:cNvPr>
          <p:cNvSpPr>
            <a:spLocks noGrp="1"/>
          </p:cNvSpPr>
          <p:nvPr>
            <p:ph type="title"/>
          </p:nvPr>
        </p:nvSpPr>
        <p:spPr>
          <a:xfrm>
            <a:off x="572493" y="238539"/>
            <a:ext cx="11047013" cy="1434415"/>
          </a:xfrm>
        </p:spPr>
        <p:txBody>
          <a:bodyPr anchor="b">
            <a:normAutofit/>
          </a:bodyPr>
          <a:lstStyle/>
          <a:p>
            <a:pPr algn="ctr"/>
            <a:r>
              <a:rPr lang="he-IL" sz="7200" dirty="0">
                <a:solidFill>
                  <a:srgbClr val="5D16EC"/>
                </a:solidFill>
                <a:latin typeface="Aharoni" panose="02010803020104030203" pitchFamily="2" charset="-79"/>
                <a:cs typeface="Aharoni" panose="02010803020104030203" pitchFamily="2" charset="-79"/>
              </a:rPr>
              <a:t>תיאור המערכת</a:t>
            </a:r>
            <a:endParaRPr lang="en-US" sz="7200" dirty="0">
              <a:solidFill>
                <a:srgbClr val="5D16EC"/>
              </a:solidFill>
              <a:latin typeface="Aharoni" panose="02010803020104030203" pitchFamily="2" charset="-79"/>
              <a:cs typeface="Aharoni" panose="02010803020104030203" pitchFamily="2" charset="-79"/>
            </a:endParaRP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logo&#10;&#10;Description automatically generated">
            <a:extLst>
              <a:ext uri="{FF2B5EF4-FFF2-40B4-BE49-F238E27FC236}">
                <a16:creationId xmlns:a16="http://schemas.microsoft.com/office/drawing/2014/main" id="{826B95F3-7698-B369-EA69-8AA94CAEDB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493" y="705793"/>
            <a:ext cx="930461" cy="967161"/>
          </a:xfrm>
          <a:prstGeom prst="rect">
            <a:avLst/>
          </a:prstGeom>
        </p:spPr>
      </p:pic>
      <p:sp>
        <p:nvSpPr>
          <p:cNvPr id="22" name="Content Placeholder 10">
            <a:extLst>
              <a:ext uri="{FF2B5EF4-FFF2-40B4-BE49-F238E27FC236}">
                <a16:creationId xmlns:a16="http://schemas.microsoft.com/office/drawing/2014/main" id="{E005ED4A-6FA5-255B-778F-FD41A611167C}"/>
              </a:ext>
            </a:extLst>
          </p:cNvPr>
          <p:cNvSpPr>
            <a:spLocks noGrp="1"/>
          </p:cNvSpPr>
          <p:nvPr>
            <p:ph idx="1"/>
          </p:nvPr>
        </p:nvSpPr>
        <p:spPr>
          <a:xfrm>
            <a:off x="5206187" y="1992230"/>
            <a:ext cx="6713552" cy="4096511"/>
          </a:xfrm>
        </p:spPr>
        <p:txBody>
          <a:bodyPr anchor="t">
            <a:noAutofit/>
          </a:bodyPr>
          <a:lstStyle/>
          <a:p>
            <a:pPr marL="0" indent="0" algn="ctr">
              <a:buNone/>
            </a:pPr>
            <a:r>
              <a:rPr lang="he-IL" sz="3200" u="sng" dirty="0">
                <a:solidFill>
                  <a:srgbClr val="5D16EC"/>
                </a:solidFill>
                <a:latin typeface="Aharoni" panose="02010803020104030203" pitchFamily="2" charset="-79"/>
                <a:cs typeface="Aharoni" panose="02010803020104030203" pitchFamily="2" charset="-79"/>
              </a:rPr>
              <a:t>מטרת הפרויקט:</a:t>
            </a:r>
          </a:p>
          <a:p>
            <a:pPr marL="0" indent="0" algn="ctr">
              <a:buNone/>
            </a:pPr>
            <a:r>
              <a:rPr lang="he-IL" sz="3200" dirty="0">
                <a:solidFill>
                  <a:srgbClr val="5D16EC"/>
                </a:solidFill>
                <a:latin typeface="Aharoni" panose="02010803020104030203" pitchFamily="2" charset="-79"/>
                <a:cs typeface="Aharoni" panose="02010803020104030203" pitchFamily="2" charset="-79"/>
              </a:rPr>
              <a:t>לאפשר שירותי השכרת חניות פרטיות בערים גדולות, שבהן בעיית החניה ידועה ומוכרת – באם נמצאת חניה, כנראה שהיא בחניון ציבורי במחיר מופקע. מטרתנו היא לאפשר חניה במחירים נוחים לכל כיס וכך בעלי הרכבים אשר מחפשים חניה באזור עמוס- יהנו מחניה במחיר הוגן, וכך גם בעלי החניה ירוויחו. </a:t>
            </a:r>
          </a:p>
        </p:txBody>
      </p:sp>
      <p:pic>
        <p:nvPicPr>
          <p:cNvPr id="8" name="Picture 7">
            <a:extLst>
              <a:ext uri="{FF2B5EF4-FFF2-40B4-BE49-F238E27FC236}">
                <a16:creationId xmlns:a16="http://schemas.microsoft.com/office/drawing/2014/main" id="{035C0072-A234-DCD6-CAB5-3AE50D22E2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261" y="2140208"/>
            <a:ext cx="4708167" cy="4532310"/>
          </a:xfrm>
          <a:prstGeom prst="rect">
            <a:avLst/>
          </a:prstGeom>
        </p:spPr>
      </p:pic>
    </p:spTree>
    <p:extLst>
      <p:ext uri="{BB962C8B-B14F-4D97-AF65-F5344CB8AC3E}">
        <p14:creationId xmlns:p14="http://schemas.microsoft.com/office/powerpoint/2010/main" val="1834169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en-US" sz="6000" dirty="0">
                <a:solidFill>
                  <a:srgbClr val="5D16EC"/>
                </a:solidFill>
                <a:latin typeface="Aharoni" panose="02010803020104030203" pitchFamily="2" charset="-79"/>
                <a:cs typeface="Aharoni" panose="02010803020104030203" pitchFamily="2" charset="-79"/>
              </a:rPr>
              <a:t>ERD</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185" y="587062"/>
            <a:ext cx="1023550" cy="1085892"/>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4" name="Picture 3">
            <a:extLst>
              <a:ext uri="{FF2B5EF4-FFF2-40B4-BE49-F238E27FC236}">
                <a16:creationId xmlns:a16="http://schemas.microsoft.com/office/drawing/2014/main" id="{4B9BB791-A73F-AAC6-A513-0264ACC57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5821" y="2349830"/>
            <a:ext cx="8334103" cy="3455126"/>
          </a:xfrm>
          <a:prstGeom prst="rect">
            <a:avLst/>
          </a:prstGeom>
        </p:spPr>
      </p:pic>
    </p:spTree>
    <p:extLst>
      <p:ext uri="{BB962C8B-B14F-4D97-AF65-F5344CB8AC3E}">
        <p14:creationId xmlns:p14="http://schemas.microsoft.com/office/powerpoint/2010/main" val="219416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he-IL" sz="7200" dirty="0">
                <a:solidFill>
                  <a:srgbClr val="5D16EC"/>
                </a:solidFill>
                <a:latin typeface="Aharoni" panose="02010803020104030203" pitchFamily="2" charset="-79"/>
                <a:cs typeface="Aharoni" panose="02010803020104030203" pitchFamily="2" charset="-79"/>
              </a:rPr>
              <a:t>בהמשך</a:t>
            </a:r>
            <a:endParaRPr lang="en-US" sz="7200" dirty="0">
              <a:solidFill>
                <a:srgbClr val="5D16EC"/>
              </a:solidFill>
              <a:latin typeface="Aharoni" panose="02010803020104030203" pitchFamily="2" charset="-79"/>
              <a:cs typeface="Aharoni" panose="02010803020104030203" pitchFamily="2" charset="-79"/>
            </a:endParaRP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9" name="Content Placeholder 8">
            <a:extLst>
              <a:ext uri="{FF2B5EF4-FFF2-40B4-BE49-F238E27FC236}">
                <a16:creationId xmlns:a16="http://schemas.microsoft.com/office/drawing/2014/main" id="{2DAB41D6-DE69-0FFA-9DA6-AF69B8DFDB5F}"/>
              </a:ext>
            </a:extLst>
          </p:cNvPr>
          <p:cNvSpPr>
            <a:spLocks noGrp="1"/>
          </p:cNvSpPr>
          <p:nvPr>
            <p:ph idx="1"/>
          </p:nvPr>
        </p:nvSpPr>
        <p:spPr>
          <a:xfrm>
            <a:off x="4905955" y="2071316"/>
            <a:ext cx="6713552" cy="4529856"/>
          </a:xfrm>
        </p:spPr>
        <p:txBody>
          <a:bodyPr anchor="t">
            <a:normAutofit/>
          </a:bodyPr>
          <a:lstStyle/>
          <a:p>
            <a:pPr algn="r" rtl="1"/>
            <a:r>
              <a:rPr lang="he-IL" sz="1600" dirty="0">
                <a:solidFill>
                  <a:srgbClr val="5D16EC"/>
                </a:solidFill>
                <a:latin typeface="Aharoni" panose="02010803020104030203" pitchFamily="2" charset="-79"/>
                <a:cs typeface="Aharoni" panose="02010803020104030203" pitchFamily="2" charset="-79"/>
              </a:rPr>
              <a:t>הפעלת אפשרות התשלום באפליקציה.</a:t>
            </a:r>
          </a:p>
          <a:p>
            <a:pPr algn="r" rtl="1"/>
            <a:r>
              <a:rPr lang="he-IL" sz="1600" dirty="0">
                <a:solidFill>
                  <a:srgbClr val="5D16EC"/>
                </a:solidFill>
                <a:latin typeface="Aharoni" panose="02010803020104030203" pitchFamily="2" charset="-79"/>
                <a:cs typeface="Aharoni" panose="02010803020104030203" pitchFamily="2" charset="-79"/>
              </a:rPr>
              <a:t>ניווט בזמן אמת אל החניה.</a:t>
            </a:r>
          </a:p>
          <a:p>
            <a:pPr algn="r" rtl="1"/>
            <a:r>
              <a:rPr lang="he-IL" sz="1600" dirty="0">
                <a:solidFill>
                  <a:srgbClr val="5D16EC"/>
                </a:solidFill>
                <a:latin typeface="Aharoni" panose="02010803020104030203" pitchFamily="2" charset="-79"/>
                <a:cs typeface="Aharoni" panose="02010803020104030203" pitchFamily="2" charset="-79"/>
              </a:rPr>
              <a:t>אפשרות לדרג את החניה.</a:t>
            </a:r>
          </a:p>
          <a:p>
            <a:pPr algn="r" rtl="1"/>
            <a:r>
              <a:rPr lang="he-IL" sz="1600" dirty="0">
                <a:solidFill>
                  <a:srgbClr val="5D16EC"/>
                </a:solidFill>
                <a:latin typeface="Aharoni" panose="02010803020104030203" pitchFamily="2" charset="-79"/>
                <a:cs typeface="Aharoni" panose="02010803020104030203" pitchFamily="2" charset="-79"/>
              </a:rPr>
              <a:t>הוספת מידע על החניה –האם יש עמדת טעינה, מקורה, סגורה ע"י מחסום, הוספת תמונה של החניה וכו'.</a:t>
            </a:r>
          </a:p>
          <a:p>
            <a:pPr algn="r" rtl="1"/>
            <a:r>
              <a:rPr lang="he-IL" sz="1600" dirty="0">
                <a:solidFill>
                  <a:srgbClr val="5D16EC"/>
                </a:solidFill>
                <a:latin typeface="Aharoni" panose="02010803020104030203" pitchFamily="2" charset="-79"/>
                <a:cs typeface="Aharoni" panose="02010803020104030203" pitchFamily="2" charset="-79"/>
              </a:rPr>
              <a:t>הזמנת חניה מראש.</a:t>
            </a:r>
          </a:p>
          <a:p>
            <a:pPr algn="r" rtl="1"/>
            <a:r>
              <a:rPr lang="he-IL" sz="1600" dirty="0">
                <a:solidFill>
                  <a:srgbClr val="5D16EC"/>
                </a:solidFill>
                <a:latin typeface="Aharoni" panose="02010803020104030203" pitchFamily="2" charset="-79"/>
                <a:cs typeface="Aharoni" panose="02010803020104030203" pitchFamily="2" charset="-79"/>
              </a:rPr>
              <a:t>צ'אט – בין שוכר ומשכיר.</a:t>
            </a:r>
          </a:p>
          <a:p>
            <a:pPr algn="r" rtl="1"/>
            <a:r>
              <a:rPr lang="he-IL" sz="1600" dirty="0">
                <a:solidFill>
                  <a:srgbClr val="5D16EC"/>
                </a:solidFill>
                <a:latin typeface="Aharoni" panose="02010803020104030203" pitchFamily="2" charset="-79"/>
                <a:cs typeface="Aharoni" panose="02010803020104030203" pitchFamily="2" charset="-79"/>
              </a:rPr>
              <a:t>חיפוש חניה לפי זמינות.</a:t>
            </a:r>
          </a:p>
          <a:p>
            <a:pPr algn="r" rtl="1"/>
            <a:r>
              <a:rPr lang="he-IL" sz="1600" dirty="0">
                <a:solidFill>
                  <a:srgbClr val="5D16EC"/>
                </a:solidFill>
                <a:latin typeface="Aharoni" panose="02010803020104030203" pitchFamily="2" charset="-79"/>
                <a:cs typeface="Aharoni" panose="02010803020104030203" pitchFamily="2" charset="-79"/>
              </a:rPr>
              <a:t>הוספת מידע על הרכב של המשתמש.</a:t>
            </a:r>
          </a:p>
          <a:p>
            <a:pPr algn="r" rtl="1"/>
            <a:r>
              <a:rPr lang="he-IL" sz="1600" dirty="0">
                <a:solidFill>
                  <a:srgbClr val="5D16EC"/>
                </a:solidFill>
                <a:latin typeface="Aharoni" panose="02010803020104030203" pitchFamily="2" charset="-79"/>
                <a:cs typeface="Aharoni" panose="02010803020104030203" pitchFamily="2" charset="-79"/>
              </a:rPr>
              <a:t>הסטוריית הזמנות.</a:t>
            </a:r>
          </a:p>
          <a:p>
            <a:pPr algn="r" rtl="1"/>
            <a:r>
              <a:rPr lang="he-IL" sz="1600" dirty="0">
                <a:solidFill>
                  <a:srgbClr val="5D16EC"/>
                </a:solidFill>
                <a:latin typeface="Aharoni" panose="02010803020104030203" pitchFamily="2" charset="-79"/>
                <a:cs typeface="Aharoni" panose="02010803020104030203" pitchFamily="2" charset="-79"/>
              </a:rPr>
              <a:t>העלאת מסמך בעלות.</a:t>
            </a:r>
            <a:endParaRPr lang="en-US" sz="1600" dirty="0">
              <a:solidFill>
                <a:srgbClr val="5D16EC"/>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57634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4BCB9E0F-80B4-4BE1-A13D-A796E818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953DB-AD09-6D19-6CC0-3F26A19C13C7}"/>
              </a:ext>
            </a:extLst>
          </p:cNvPr>
          <p:cNvSpPr>
            <a:spLocks noGrp="1"/>
          </p:cNvSpPr>
          <p:nvPr>
            <p:ph type="title"/>
          </p:nvPr>
        </p:nvSpPr>
        <p:spPr>
          <a:xfrm>
            <a:off x="572493" y="238539"/>
            <a:ext cx="11047013" cy="1434415"/>
          </a:xfrm>
        </p:spPr>
        <p:txBody>
          <a:bodyPr anchor="b">
            <a:normAutofit/>
          </a:bodyPr>
          <a:lstStyle/>
          <a:p>
            <a:pPr algn="ctr"/>
            <a:r>
              <a:rPr lang="he-IL" sz="7200" dirty="0">
                <a:solidFill>
                  <a:srgbClr val="5D16EC"/>
                </a:solidFill>
                <a:latin typeface="Aharoni" panose="02010803020104030203" pitchFamily="2" charset="-79"/>
                <a:cs typeface="Aharoni" panose="02010803020104030203" pitchFamily="2" charset="-79"/>
              </a:rPr>
              <a:t>תיאור המערכת</a:t>
            </a:r>
            <a:endParaRPr lang="en-US" sz="7200" dirty="0">
              <a:solidFill>
                <a:srgbClr val="5D16EC"/>
              </a:solidFill>
              <a:latin typeface="Aharoni" panose="02010803020104030203" pitchFamily="2" charset="-79"/>
              <a:cs typeface="Aharoni" panose="02010803020104030203" pitchFamily="2" charset="-79"/>
            </a:endParaRP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logo&#10;&#10;Description automatically generated">
            <a:extLst>
              <a:ext uri="{FF2B5EF4-FFF2-40B4-BE49-F238E27FC236}">
                <a16:creationId xmlns:a16="http://schemas.microsoft.com/office/drawing/2014/main" id="{826B95F3-7698-B369-EA69-8AA94CAEDB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493" y="705793"/>
            <a:ext cx="930461" cy="967161"/>
          </a:xfrm>
          <a:prstGeom prst="rect">
            <a:avLst/>
          </a:prstGeom>
        </p:spPr>
      </p:pic>
      <p:sp>
        <p:nvSpPr>
          <p:cNvPr id="22" name="Content Placeholder 10">
            <a:extLst>
              <a:ext uri="{FF2B5EF4-FFF2-40B4-BE49-F238E27FC236}">
                <a16:creationId xmlns:a16="http://schemas.microsoft.com/office/drawing/2014/main" id="{E005ED4A-6FA5-255B-778F-FD41A611167C}"/>
              </a:ext>
            </a:extLst>
          </p:cNvPr>
          <p:cNvSpPr>
            <a:spLocks noGrp="1"/>
          </p:cNvSpPr>
          <p:nvPr>
            <p:ph idx="1"/>
          </p:nvPr>
        </p:nvSpPr>
        <p:spPr>
          <a:xfrm>
            <a:off x="5674955" y="1979480"/>
            <a:ext cx="6402773" cy="4878520"/>
          </a:xfrm>
        </p:spPr>
        <p:txBody>
          <a:bodyPr anchor="t">
            <a:noAutofit/>
          </a:bodyPr>
          <a:lstStyle/>
          <a:p>
            <a:pPr marL="0" indent="0" algn="ctr" rtl="1">
              <a:buNone/>
            </a:pPr>
            <a:r>
              <a:rPr lang="he-IL" sz="2400" u="sng" dirty="0">
                <a:solidFill>
                  <a:srgbClr val="5D16EC"/>
                </a:solidFill>
                <a:latin typeface="Aharoni" panose="02010803020104030203" pitchFamily="2" charset="-79"/>
                <a:cs typeface="Aharoni" panose="02010803020104030203" pitchFamily="2" charset="-79"/>
              </a:rPr>
              <a:t>מרחב הבעיה, המצב כיום והצורך בפתרון:</a:t>
            </a:r>
          </a:p>
          <a:p>
            <a:pPr marL="0" indent="0" algn="ctr" rtl="1">
              <a:buNone/>
            </a:pPr>
            <a:r>
              <a:rPr lang="he-IL" sz="2000" dirty="0">
                <a:solidFill>
                  <a:srgbClr val="5D16EC"/>
                </a:solidFill>
                <a:latin typeface="Aharoni" panose="02010803020104030203" pitchFamily="2" charset="-79"/>
                <a:cs typeface="Aharoni" panose="02010803020104030203" pitchFamily="2" charset="-79"/>
              </a:rPr>
              <a:t>כולנו חווינו לפחות פעם אחת את תחושת התסכול הזו כאשר הסתובבנו במשך זמן רב בתוך תל אביב כדי למצוא חניה, ובסוף נכנסנו לחניון מפוקפק ובו שילמנו מחיר מופקע. לבעלי הדירות והבתים הפרטיים מבינינו שיש בבעלותם חניה פרטית, לא פעם יצא להשאיר את החניה ריקה במשך כמה שעות או אפילו ימים. על כן הבאנו את הפתרון, ובו אנו מקשרים בין בעלי חניות – לבין מחפשי חניה. כך, מחפשי החניה יוכלו להשתמש בחניה הריקה, ולהנות ממחיר הוגן ולחסוך זמן רב ותסכול בחיפוש מתיש אחר חניה באזור עמוס.</a:t>
            </a:r>
          </a:p>
          <a:p>
            <a:pPr marL="0" indent="0" algn="ctr" rtl="1">
              <a:buNone/>
            </a:pPr>
            <a:r>
              <a:rPr lang="he-IL" sz="2000" u="sng" dirty="0">
                <a:solidFill>
                  <a:srgbClr val="5D16EC"/>
                </a:solidFill>
                <a:latin typeface="Aharoni" panose="02010803020104030203" pitchFamily="2" charset="-79"/>
                <a:cs typeface="Aharoni" panose="02010803020104030203" pitchFamily="2" charset="-79"/>
              </a:rPr>
              <a:t>מערכות דומות:</a:t>
            </a:r>
          </a:p>
          <a:p>
            <a:pPr marL="0" indent="0" algn="ctr" rtl="1">
              <a:buNone/>
            </a:pPr>
            <a:r>
              <a:rPr lang="en-US" sz="1800" dirty="0">
                <a:solidFill>
                  <a:srgbClr val="5D16EC"/>
                </a:solidFill>
                <a:latin typeface="Aharoni" panose="02010803020104030203" pitchFamily="2" charset="-79"/>
                <a:cs typeface="Aharoni" panose="02010803020104030203" pitchFamily="2" charset="-79"/>
              </a:rPr>
              <a:t>Pink</a:t>
            </a:r>
            <a:endParaRPr lang="he-IL" sz="1800" dirty="0">
              <a:solidFill>
                <a:srgbClr val="5D16EC"/>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1EC090BB-B947-C84E-F898-BDE5E91F75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7089" y="5062854"/>
            <a:ext cx="2557866" cy="1705244"/>
          </a:xfrm>
          <a:prstGeom prst="rect">
            <a:avLst/>
          </a:prstGeom>
        </p:spPr>
      </p:pic>
      <p:pic>
        <p:nvPicPr>
          <p:cNvPr id="5" name="Picture 4">
            <a:extLst>
              <a:ext uri="{FF2B5EF4-FFF2-40B4-BE49-F238E27FC236}">
                <a16:creationId xmlns:a16="http://schemas.microsoft.com/office/drawing/2014/main" id="{988D3A9C-65EA-F2DD-7DD3-255D72CF23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3439" y="5193505"/>
            <a:ext cx="2699027" cy="1384215"/>
          </a:xfrm>
          <a:prstGeom prst="rect">
            <a:avLst/>
          </a:prstGeom>
        </p:spPr>
      </p:pic>
      <p:pic>
        <p:nvPicPr>
          <p:cNvPr id="6" name="Picture 5">
            <a:extLst>
              <a:ext uri="{FF2B5EF4-FFF2-40B4-BE49-F238E27FC236}">
                <a16:creationId xmlns:a16="http://schemas.microsoft.com/office/drawing/2014/main" id="{7BB40AAA-3D04-AEBA-FAD7-33AB884C16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439" y="1916066"/>
            <a:ext cx="2557866" cy="3025867"/>
          </a:xfrm>
          <a:prstGeom prst="rect">
            <a:avLst/>
          </a:prstGeom>
        </p:spPr>
      </p:pic>
      <p:pic>
        <p:nvPicPr>
          <p:cNvPr id="3" name="Picture 2">
            <a:extLst>
              <a:ext uri="{FF2B5EF4-FFF2-40B4-BE49-F238E27FC236}">
                <a16:creationId xmlns:a16="http://schemas.microsoft.com/office/drawing/2014/main" id="{862ACCA7-8026-F94B-46E4-4F24379970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76225" y="1929444"/>
            <a:ext cx="2598730" cy="2989291"/>
          </a:xfrm>
          <a:prstGeom prst="rect">
            <a:avLst/>
          </a:prstGeom>
        </p:spPr>
      </p:pic>
    </p:spTree>
    <p:extLst>
      <p:ext uri="{BB962C8B-B14F-4D97-AF65-F5344CB8AC3E}">
        <p14:creationId xmlns:p14="http://schemas.microsoft.com/office/powerpoint/2010/main" val="325743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2C5BE-C536-647A-38F0-8D4E3012E71A}"/>
              </a:ext>
            </a:extLst>
          </p:cNvPr>
          <p:cNvSpPr>
            <a:spLocks noGrp="1"/>
          </p:cNvSpPr>
          <p:nvPr>
            <p:ph type="title"/>
          </p:nvPr>
        </p:nvSpPr>
        <p:spPr>
          <a:xfrm>
            <a:off x="572493" y="238539"/>
            <a:ext cx="11047013" cy="1434415"/>
          </a:xfrm>
        </p:spPr>
        <p:txBody>
          <a:bodyPr anchor="b">
            <a:normAutofit/>
          </a:bodyPr>
          <a:lstStyle/>
          <a:p>
            <a:pPr algn="ctr" rtl="1"/>
            <a:r>
              <a:rPr lang="he-IL" sz="7200" dirty="0">
                <a:solidFill>
                  <a:srgbClr val="5D16EC"/>
                </a:solidFill>
                <a:latin typeface="Aharoni" panose="02010803020104030203" pitchFamily="2" charset="-79"/>
                <a:cs typeface="Aharoni" panose="02010803020104030203" pitchFamily="2" charset="-79"/>
              </a:rPr>
              <a:t>דרישות המערכת</a:t>
            </a:r>
            <a:endParaRPr lang="en-US" sz="7200" dirty="0">
              <a:solidFill>
                <a:srgbClr val="5D16EC"/>
              </a:solidFill>
              <a:latin typeface="Aharoni" panose="02010803020104030203" pitchFamily="2" charset="-79"/>
              <a:cs typeface="Aharoni" panose="02010803020104030203" pitchFamily="2" charset="-79"/>
            </a:endParaRP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6D1CFF"/>
          </a:solidFill>
          <a:ln w="38100" cap="rnd">
            <a:solidFill>
              <a:srgbClr val="6D1C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logo&#10;&#10;Description automatically generated">
            <a:extLst>
              <a:ext uri="{FF2B5EF4-FFF2-40B4-BE49-F238E27FC236}">
                <a16:creationId xmlns:a16="http://schemas.microsoft.com/office/drawing/2014/main" id="{DD573FF6-9521-525C-D0BA-CC0EDF76A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9" name="Content Placeholder 8">
            <a:extLst>
              <a:ext uri="{FF2B5EF4-FFF2-40B4-BE49-F238E27FC236}">
                <a16:creationId xmlns:a16="http://schemas.microsoft.com/office/drawing/2014/main" id="{2DAB41D6-DE69-0FFA-9DA6-AF69B8DFDB5F}"/>
              </a:ext>
            </a:extLst>
          </p:cNvPr>
          <p:cNvSpPr>
            <a:spLocks noGrp="1"/>
          </p:cNvSpPr>
          <p:nvPr>
            <p:ph idx="1"/>
          </p:nvPr>
        </p:nvSpPr>
        <p:spPr>
          <a:xfrm>
            <a:off x="4905955" y="2071316"/>
            <a:ext cx="6713552" cy="4529856"/>
          </a:xfrm>
        </p:spPr>
        <p:txBody>
          <a:bodyPr anchor="t">
            <a:normAutofit/>
          </a:bodyPr>
          <a:lstStyle/>
          <a:p>
            <a:pPr marL="0" indent="0" algn="r" rtl="1">
              <a:buNone/>
            </a:pPr>
            <a:r>
              <a:rPr lang="he-IL" sz="1800" u="sng" dirty="0">
                <a:solidFill>
                  <a:srgbClr val="5D16EC"/>
                </a:solidFill>
                <a:latin typeface="Aharoni" panose="02010803020104030203" pitchFamily="2" charset="-79"/>
                <a:cs typeface="Aharoni" panose="02010803020104030203" pitchFamily="2" charset="-79"/>
              </a:rPr>
              <a:t>פונקציונליות:</a:t>
            </a:r>
          </a:p>
          <a:p>
            <a:pPr algn="r" rtl="1"/>
            <a:r>
              <a:rPr lang="he-IL" sz="1600" dirty="0">
                <a:solidFill>
                  <a:srgbClr val="5D16EC"/>
                </a:solidFill>
                <a:latin typeface="Aharoni" panose="02010803020104030203" pitchFamily="2" charset="-79"/>
                <a:cs typeface="Aharoni" panose="02010803020104030203" pitchFamily="2" charset="-79"/>
              </a:rPr>
              <a:t>פרסום חניה עם פרטי החניה (כתובת, תאריך ושעות זמינות, מחיר לשעה בשקלים).</a:t>
            </a:r>
          </a:p>
          <a:p>
            <a:pPr algn="r" rtl="1"/>
            <a:r>
              <a:rPr lang="he-IL" sz="1600" dirty="0">
                <a:solidFill>
                  <a:srgbClr val="5D16EC"/>
                </a:solidFill>
                <a:latin typeface="Aharoni" panose="02010803020104030203" pitchFamily="2" charset="-79"/>
                <a:cs typeface="Aharoni" panose="02010803020104030203" pitchFamily="2" charset="-79"/>
              </a:rPr>
              <a:t>השכרת חניה מתוך רשימת חניות זמינות.</a:t>
            </a:r>
          </a:p>
          <a:p>
            <a:pPr algn="r" rtl="1"/>
            <a:r>
              <a:rPr lang="he-IL" sz="1600" dirty="0">
                <a:solidFill>
                  <a:srgbClr val="5D16EC"/>
                </a:solidFill>
                <a:latin typeface="Aharoni" panose="02010803020104030203" pitchFamily="2" charset="-79"/>
                <a:cs typeface="Aharoni" panose="02010803020104030203" pitchFamily="2" charset="-79"/>
              </a:rPr>
              <a:t>צפייה ועריכת פרופיל המשתמש (בו מידע על חניות בבעלותו, חניות שהשכיר, וחניות מושכרות)</a:t>
            </a:r>
          </a:p>
          <a:p>
            <a:pPr algn="r" rtl="1"/>
            <a:r>
              <a:rPr lang="he-IL" sz="1600" dirty="0">
                <a:solidFill>
                  <a:srgbClr val="5D16EC"/>
                </a:solidFill>
                <a:latin typeface="Aharoni" panose="02010803020104030203" pitchFamily="2" charset="-79"/>
                <a:cs typeface="Aharoni" panose="02010803020104030203" pitchFamily="2" charset="-79"/>
              </a:rPr>
              <a:t>חיפוש חנייה לפי כתובת.</a:t>
            </a:r>
          </a:p>
          <a:p>
            <a:pPr algn="r" rtl="1"/>
            <a:r>
              <a:rPr lang="he-IL" sz="1600" dirty="0">
                <a:solidFill>
                  <a:srgbClr val="5D16EC"/>
                </a:solidFill>
                <a:latin typeface="Aharoni" panose="02010803020104030203" pitchFamily="2" charset="-79"/>
                <a:cs typeface="Aharoni" panose="02010803020104030203" pitchFamily="2" charset="-79"/>
              </a:rPr>
              <a:t>מחיקת חניה ע"י בעל החניה.</a:t>
            </a:r>
          </a:p>
          <a:p>
            <a:pPr marL="0" indent="0" algn="r" rtl="1">
              <a:buNone/>
            </a:pPr>
            <a:r>
              <a:rPr lang="he-IL" sz="1800" u="sng" dirty="0">
                <a:solidFill>
                  <a:srgbClr val="5D16EC"/>
                </a:solidFill>
                <a:latin typeface="Aharoni" panose="02010803020104030203" pitchFamily="2" charset="-79"/>
                <a:cs typeface="Aharoni" panose="02010803020104030203" pitchFamily="2" charset="-79"/>
              </a:rPr>
              <a:t>לא פונקציונליות:</a:t>
            </a:r>
          </a:p>
          <a:p>
            <a:pPr algn="r" rtl="1"/>
            <a:r>
              <a:rPr lang="en-US" sz="1600" u="sng" dirty="0">
                <a:solidFill>
                  <a:srgbClr val="5D16EC"/>
                </a:solidFill>
                <a:latin typeface="Aharoni" panose="02010803020104030203" pitchFamily="2" charset="-79"/>
                <a:cs typeface="Aharoni" panose="02010803020104030203" pitchFamily="2" charset="-79"/>
              </a:rPr>
              <a:t>Usability</a:t>
            </a:r>
            <a:r>
              <a:rPr lang="he-IL" sz="1600" u="sng" dirty="0">
                <a:solidFill>
                  <a:srgbClr val="5D16EC"/>
                </a:solidFill>
                <a:latin typeface="Aharoni" panose="02010803020104030203" pitchFamily="2" charset="-79"/>
                <a:cs typeface="Aharoni" panose="02010803020104030203" pitchFamily="2" charset="-79"/>
              </a:rPr>
              <a:t> –</a:t>
            </a:r>
            <a:r>
              <a:rPr lang="he-IL" sz="1600" dirty="0">
                <a:solidFill>
                  <a:srgbClr val="5D16EC"/>
                </a:solidFill>
                <a:latin typeface="Aharoni" panose="02010803020104030203" pitchFamily="2" charset="-79"/>
                <a:cs typeface="Aharoni" panose="02010803020104030203" pitchFamily="2" charset="-79"/>
              </a:rPr>
              <a:t> ממשק נגיש ופשוט לתפעול עבור המשתמשים.</a:t>
            </a:r>
          </a:p>
          <a:p>
            <a:pPr algn="r" rtl="1"/>
            <a:r>
              <a:rPr lang="en-US" sz="1600" u="sng" dirty="0">
                <a:solidFill>
                  <a:srgbClr val="5D16EC"/>
                </a:solidFill>
                <a:latin typeface="Aharoni" panose="02010803020104030203" pitchFamily="2" charset="-79"/>
                <a:cs typeface="Aharoni" panose="02010803020104030203" pitchFamily="2" charset="-79"/>
              </a:rPr>
              <a:t>Maintainability</a:t>
            </a:r>
            <a:r>
              <a:rPr lang="he-IL" sz="1600" u="sng" dirty="0">
                <a:solidFill>
                  <a:srgbClr val="5D16EC"/>
                </a:solidFill>
                <a:latin typeface="Aharoni" panose="02010803020104030203" pitchFamily="2" charset="-79"/>
                <a:cs typeface="Aharoni" panose="02010803020104030203" pitchFamily="2" charset="-79"/>
              </a:rPr>
              <a:t> –</a:t>
            </a:r>
            <a:r>
              <a:rPr lang="he-IL" sz="1600" dirty="0">
                <a:solidFill>
                  <a:srgbClr val="5D16EC"/>
                </a:solidFill>
                <a:latin typeface="Aharoni" panose="02010803020104030203" pitchFamily="2" charset="-79"/>
                <a:cs typeface="Aharoni" panose="02010803020104030203" pitchFamily="2" charset="-79"/>
              </a:rPr>
              <a:t> החניות הזמינות תמיד מעודכנות בזמן אמת.</a:t>
            </a:r>
          </a:p>
          <a:p>
            <a:pPr algn="r" rtl="1"/>
            <a:r>
              <a:rPr lang="en-US" sz="1600" u="sng" dirty="0">
                <a:solidFill>
                  <a:srgbClr val="5D16EC"/>
                </a:solidFill>
                <a:latin typeface="Aharoni" panose="02010803020104030203" pitchFamily="2" charset="-79"/>
                <a:cs typeface="Aharoni" panose="02010803020104030203" pitchFamily="2" charset="-79"/>
              </a:rPr>
              <a:t>Compatibility</a:t>
            </a:r>
            <a:r>
              <a:rPr lang="he-IL" sz="1600" u="sng" dirty="0">
                <a:solidFill>
                  <a:srgbClr val="5D16EC"/>
                </a:solidFill>
                <a:latin typeface="Aharoni" panose="02010803020104030203" pitchFamily="2" charset="-79"/>
                <a:cs typeface="Aharoni" panose="02010803020104030203" pitchFamily="2" charset="-79"/>
              </a:rPr>
              <a:t> – </a:t>
            </a:r>
            <a:r>
              <a:rPr lang="he-IL" sz="1600" dirty="0">
                <a:solidFill>
                  <a:srgbClr val="5D16EC"/>
                </a:solidFill>
                <a:latin typeface="Aharoni" panose="02010803020104030203" pitchFamily="2" charset="-79"/>
                <a:cs typeface="Aharoni" panose="02010803020104030203" pitchFamily="2" charset="-79"/>
              </a:rPr>
              <a:t>התממשקות עם "גוגל מפס".</a:t>
            </a:r>
            <a:endParaRPr lang="en-US" sz="1600" u="sng" dirty="0">
              <a:solidFill>
                <a:srgbClr val="5D16EC"/>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4504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en-US" dirty="0">
                <a:solidFill>
                  <a:schemeClr val="bg1"/>
                </a:solidFill>
              </a:rPr>
              <a:t>מסך ראשי</a:t>
            </a: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41" name="TextBox 40">
            <a:extLst>
              <a:ext uri="{FF2B5EF4-FFF2-40B4-BE49-F238E27FC236}">
                <a16:creationId xmlns:a16="http://schemas.microsoft.com/office/drawing/2014/main" id="{5FEB793B-8C7A-5671-88B1-DCFCF18C5940}"/>
              </a:ext>
            </a:extLst>
          </p:cNvPr>
          <p:cNvSpPr txBox="1"/>
          <p:nvPr/>
        </p:nvSpPr>
        <p:spPr>
          <a:xfrm>
            <a:off x="6666807" y="4577923"/>
            <a:ext cx="4723292" cy="2031325"/>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כאשר משתמש לא מחובר נכנס לאפליקציה – זה החלון הראשי שנפתח לפניו.</a:t>
            </a:r>
          </a:p>
          <a:p>
            <a:pPr algn="r" rtl="1"/>
            <a:r>
              <a:rPr lang="he-IL" dirty="0">
                <a:solidFill>
                  <a:schemeClr val="bg1"/>
                </a:solidFill>
                <a:latin typeface="Arial Rounded MT Bold" panose="020F0704030504030204" pitchFamily="34" charset="0"/>
              </a:rPr>
              <a:t>בחלון זה המשתמש יוכל לראות את החניות הזמינות להשכרה כרגע.</a:t>
            </a:r>
          </a:p>
          <a:p>
            <a:pPr algn="r" rtl="1"/>
            <a:r>
              <a:rPr lang="he-IL" dirty="0">
                <a:solidFill>
                  <a:schemeClr val="bg1"/>
                </a:solidFill>
                <a:latin typeface="Arial Rounded MT Bold" panose="020F0704030504030204" pitchFamily="34" charset="0"/>
              </a:rPr>
              <a:t>המשתמש יכול לבצע מספר פעולות במסך זה – להתחבר (במידה והוא משתמש קיים), לחפש חניה ספציפית, ולקבל מידע נוסף אודות החניה.</a:t>
            </a:r>
            <a:endParaRPr lang="en-US" dirty="0">
              <a:solidFill>
                <a:schemeClr val="bg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A4CA020E-5866-5D2A-E9A5-0D22570376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9180" y="62621"/>
            <a:ext cx="1994851" cy="4100527"/>
          </a:xfrm>
          <a:prstGeom prst="rect">
            <a:avLst/>
          </a:prstGeom>
        </p:spPr>
      </p:pic>
    </p:spTree>
    <p:extLst>
      <p:ext uri="{BB962C8B-B14F-4D97-AF65-F5344CB8AC3E}">
        <p14:creationId xmlns:p14="http://schemas.microsoft.com/office/powerpoint/2010/main" val="136175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192855" y="4562856"/>
            <a:ext cx="3857937" cy="1600200"/>
          </a:xfrm>
        </p:spPr>
        <p:txBody>
          <a:bodyPr vert="horz" lIns="91440" tIns="45720" rIns="91440" bIns="45720" rtlCol="0" anchor="ctr">
            <a:normAutofit/>
          </a:bodyPr>
          <a:lstStyle/>
          <a:p>
            <a:pPr algn="r"/>
            <a:r>
              <a:rPr lang="en-US" dirty="0">
                <a:solidFill>
                  <a:schemeClr val="bg1"/>
                </a:solidFill>
              </a:rPr>
              <a:t>מ</a:t>
            </a:r>
            <a:r>
              <a:rPr lang="he-IL" dirty="0">
                <a:solidFill>
                  <a:schemeClr val="bg1"/>
                </a:solidFill>
              </a:rPr>
              <a:t>ידע על החניה</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23" name="Rectangle: Rounded Corners 22">
            <a:extLst>
              <a:ext uri="{FF2B5EF4-FFF2-40B4-BE49-F238E27FC236}">
                <a16:creationId xmlns:a16="http://schemas.microsoft.com/office/drawing/2014/main" id="{F9FDB314-5BEC-9218-2591-BFF7E3E07130}"/>
              </a:ext>
            </a:extLst>
          </p:cNvPr>
          <p:cNvSpPr/>
          <p:nvPr/>
        </p:nvSpPr>
        <p:spPr>
          <a:xfrm>
            <a:off x="8149660" y="2214743"/>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השכרת החניה</a:t>
            </a:r>
            <a:endParaRPr lang="en-US" dirty="0"/>
          </a:p>
        </p:txBody>
      </p:sp>
      <p:sp>
        <p:nvSpPr>
          <p:cNvPr id="38" name="TextBox 37">
            <a:extLst>
              <a:ext uri="{FF2B5EF4-FFF2-40B4-BE49-F238E27FC236}">
                <a16:creationId xmlns:a16="http://schemas.microsoft.com/office/drawing/2014/main" id="{561BA970-D423-8A76-9948-663C461DD2AE}"/>
              </a:ext>
            </a:extLst>
          </p:cNvPr>
          <p:cNvSpPr txBox="1"/>
          <p:nvPr/>
        </p:nvSpPr>
        <p:spPr>
          <a:xfrm>
            <a:off x="6525491" y="4782693"/>
            <a:ext cx="5012574" cy="1200329"/>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במידה והמשתמש בחר ללחוץ על חניה במסך הראשי, הוא יגיע לחלון הנ"ל ובו מידע על החניה: כתובת, מי הבעלים של החניה, עלות שעתית, והזמן בו החניה זמינה להשכרה.</a:t>
            </a:r>
            <a:endParaRPr lang="en-US" dirty="0">
              <a:solidFill>
                <a:schemeClr val="bg1"/>
              </a:solidFill>
              <a:latin typeface="Arial Rounded MT Bold" panose="020F0704030504030204" pitchFamily="34" charset="0"/>
            </a:endParaRPr>
          </a:p>
        </p:txBody>
      </p:sp>
      <p:sp>
        <p:nvSpPr>
          <p:cNvPr id="45" name="TextBox 44">
            <a:extLst>
              <a:ext uri="{FF2B5EF4-FFF2-40B4-BE49-F238E27FC236}">
                <a16:creationId xmlns:a16="http://schemas.microsoft.com/office/drawing/2014/main" id="{B31DCD93-D236-C03C-1FF6-C29C544238B2}"/>
              </a:ext>
            </a:extLst>
          </p:cNvPr>
          <p:cNvSpPr txBox="1"/>
          <p:nvPr/>
        </p:nvSpPr>
        <p:spPr>
          <a:xfrm>
            <a:off x="7271701" y="36751"/>
            <a:ext cx="3017520" cy="1754326"/>
          </a:xfrm>
          <a:prstGeom prst="rect">
            <a:avLst/>
          </a:prstGeom>
          <a:noFill/>
        </p:spPr>
        <p:txBody>
          <a:bodyPr wrap="square" rtlCol="0">
            <a:spAutoFit/>
          </a:bodyPr>
          <a:lstStyle/>
          <a:p>
            <a:pPr algn="r" rtl="1"/>
            <a:r>
              <a:rPr lang="he-IL" dirty="0">
                <a:latin typeface="Arial Rounded MT Bold" panose="020F0704030504030204" pitchFamily="34" charset="0"/>
              </a:rPr>
              <a:t>במידה והמשתמש מחובר לאפליקציה, לאחר שילחץ על הכפתור הוא יקבל התראה על כך שהחניה הושכרה בהצלחה. במידה והוא לא מחובר, הוא יגיע לחלון ההתחברות.</a:t>
            </a:r>
            <a:endParaRPr lang="en-US" dirty="0">
              <a:latin typeface="Arial Rounded MT Bold" panose="020F0704030504030204" pitchFamily="34" charset="0"/>
            </a:endParaRPr>
          </a:p>
        </p:txBody>
      </p:sp>
      <p:pic>
        <p:nvPicPr>
          <p:cNvPr id="47" name="Picture 46">
            <a:extLst>
              <a:ext uri="{FF2B5EF4-FFF2-40B4-BE49-F238E27FC236}">
                <a16:creationId xmlns:a16="http://schemas.microsoft.com/office/drawing/2014/main" id="{D3657907-B15E-919F-E09E-8C82A9D78E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3603" y="1752321"/>
            <a:ext cx="1682477" cy="416421"/>
          </a:xfrm>
          <a:prstGeom prst="rect">
            <a:avLst/>
          </a:prstGeom>
        </p:spPr>
      </p:pic>
      <p:pic>
        <p:nvPicPr>
          <p:cNvPr id="5" name="Picture 4">
            <a:extLst>
              <a:ext uri="{FF2B5EF4-FFF2-40B4-BE49-F238E27FC236}">
                <a16:creationId xmlns:a16="http://schemas.microsoft.com/office/drawing/2014/main" id="{7252E63C-8DE6-C365-0A39-4FD293B5C3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3522" y="199757"/>
            <a:ext cx="1925095" cy="3957140"/>
          </a:xfrm>
          <a:prstGeom prst="rect">
            <a:avLst/>
          </a:prstGeom>
        </p:spPr>
      </p:pic>
      <p:sp>
        <p:nvSpPr>
          <p:cNvPr id="13" name="Arrow: Right 12">
            <a:extLst>
              <a:ext uri="{FF2B5EF4-FFF2-40B4-BE49-F238E27FC236}">
                <a16:creationId xmlns:a16="http://schemas.microsoft.com/office/drawing/2014/main" id="{39EF4581-1FB2-38CF-8876-DC7AEDB54BB6}"/>
              </a:ext>
            </a:extLst>
          </p:cNvPr>
          <p:cNvSpPr/>
          <p:nvPr/>
        </p:nvSpPr>
        <p:spPr>
          <a:xfrm flipH="1">
            <a:off x="5920889" y="2551410"/>
            <a:ext cx="2225721" cy="459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19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192855" y="4562856"/>
            <a:ext cx="3857937" cy="1600200"/>
          </a:xfrm>
        </p:spPr>
        <p:txBody>
          <a:bodyPr vert="horz" lIns="91440" tIns="45720" rIns="91440" bIns="45720" rtlCol="0" anchor="ctr">
            <a:normAutofit/>
          </a:bodyPr>
          <a:lstStyle/>
          <a:p>
            <a:pPr algn="r"/>
            <a:r>
              <a:rPr lang="he-IL" dirty="0">
                <a:solidFill>
                  <a:schemeClr val="bg1"/>
                </a:solidFill>
              </a:rPr>
              <a:t>התחברות</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19" name="Rectangle: Rounded Corners 18">
            <a:extLst>
              <a:ext uri="{FF2B5EF4-FFF2-40B4-BE49-F238E27FC236}">
                <a16:creationId xmlns:a16="http://schemas.microsoft.com/office/drawing/2014/main" id="{ED15FCB4-6DF1-02C7-7350-D1DF42B3F6AC}"/>
              </a:ext>
            </a:extLst>
          </p:cNvPr>
          <p:cNvSpPr/>
          <p:nvPr/>
        </p:nvSpPr>
        <p:spPr>
          <a:xfrm>
            <a:off x="9299682" y="1989957"/>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שכחת את הסיסמא?</a:t>
            </a:r>
            <a:endParaRPr lang="en-US" dirty="0"/>
          </a:p>
        </p:txBody>
      </p:sp>
      <p:sp>
        <p:nvSpPr>
          <p:cNvPr id="38" name="TextBox 37">
            <a:extLst>
              <a:ext uri="{FF2B5EF4-FFF2-40B4-BE49-F238E27FC236}">
                <a16:creationId xmlns:a16="http://schemas.microsoft.com/office/drawing/2014/main" id="{561BA970-D423-8A76-9948-663C461DD2AE}"/>
              </a:ext>
            </a:extLst>
          </p:cNvPr>
          <p:cNvSpPr txBox="1"/>
          <p:nvPr/>
        </p:nvSpPr>
        <p:spPr>
          <a:xfrm>
            <a:off x="6525491" y="4782693"/>
            <a:ext cx="5012574" cy="1477328"/>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במידה והמשתמש בחר ללחוץ על כפתור</a:t>
            </a:r>
            <a:r>
              <a:rPr lang="en-US" dirty="0">
                <a:solidFill>
                  <a:schemeClr val="bg1"/>
                </a:solidFill>
                <a:latin typeface="Arial Rounded MT Bold" panose="020F0704030504030204" pitchFamily="34" charset="0"/>
              </a:rPr>
              <a:t>         </a:t>
            </a:r>
            <a:r>
              <a:rPr lang="he-IL" dirty="0">
                <a:solidFill>
                  <a:schemeClr val="bg1"/>
                </a:solidFill>
                <a:latin typeface="Arial Rounded MT Bold" panose="020F0704030504030204" pitchFamily="34" charset="0"/>
              </a:rPr>
              <a:t> </a:t>
            </a:r>
            <a:r>
              <a:rPr lang="en-US" dirty="0">
                <a:solidFill>
                  <a:schemeClr val="bg1"/>
                </a:solidFill>
                <a:latin typeface="Arial Rounded MT Bold" panose="020F0704030504030204" pitchFamily="34" charset="0"/>
              </a:rPr>
              <a:t>“RENT NOW”</a:t>
            </a:r>
            <a:r>
              <a:rPr lang="he-IL" dirty="0">
                <a:solidFill>
                  <a:schemeClr val="bg1"/>
                </a:solidFill>
                <a:latin typeface="Arial Rounded MT Bold" panose="020F0704030504030204" pitchFamily="34" charset="0"/>
              </a:rPr>
              <a:t> במסך המידע והוא לא מחובר למערכת, הוא יגיע לחלון הנ"ל ובו התחברות של משתמש למערכת. בנוסף, אפשר להגיע לחלון זה דרך כפתור </a:t>
            </a:r>
            <a:r>
              <a:rPr lang="en-US" dirty="0">
                <a:solidFill>
                  <a:schemeClr val="bg1"/>
                </a:solidFill>
                <a:latin typeface="Arial Rounded MT Bold" panose="020F0704030504030204" pitchFamily="34" charset="0"/>
              </a:rPr>
              <a:t>“Login”</a:t>
            </a:r>
            <a:r>
              <a:rPr lang="he-IL" dirty="0">
                <a:solidFill>
                  <a:schemeClr val="bg1"/>
                </a:solidFill>
                <a:latin typeface="Arial Rounded MT Bold" panose="020F0704030504030204" pitchFamily="34" charset="0"/>
              </a:rPr>
              <a:t> במסך הראשי.</a:t>
            </a:r>
            <a:endParaRPr lang="en-US" dirty="0">
              <a:solidFill>
                <a:schemeClr val="bg1"/>
              </a:solidFill>
              <a:latin typeface="Arial Rounded MT Bold" panose="020F0704030504030204" pitchFamily="34" charset="0"/>
            </a:endParaRPr>
          </a:p>
        </p:txBody>
      </p:sp>
      <p:pic>
        <p:nvPicPr>
          <p:cNvPr id="42" name="Picture 41">
            <a:extLst>
              <a:ext uri="{FF2B5EF4-FFF2-40B4-BE49-F238E27FC236}">
                <a16:creationId xmlns:a16="http://schemas.microsoft.com/office/drawing/2014/main" id="{AA8833D8-402F-D158-7DBF-9D0E076D7F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2059" y="3402806"/>
            <a:ext cx="2094283" cy="741993"/>
          </a:xfrm>
          <a:prstGeom prst="rect">
            <a:avLst/>
          </a:prstGeom>
        </p:spPr>
      </p:pic>
      <p:sp>
        <p:nvSpPr>
          <p:cNvPr id="43" name="Arrow: Down 42">
            <a:extLst>
              <a:ext uri="{FF2B5EF4-FFF2-40B4-BE49-F238E27FC236}">
                <a16:creationId xmlns:a16="http://schemas.microsoft.com/office/drawing/2014/main" id="{F8D847D3-0EE4-3D23-1C8E-A5D0E3D78B94}"/>
              </a:ext>
            </a:extLst>
          </p:cNvPr>
          <p:cNvSpPr/>
          <p:nvPr/>
        </p:nvSpPr>
        <p:spPr>
          <a:xfrm>
            <a:off x="10234864" y="2684451"/>
            <a:ext cx="65993" cy="6760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B88BE88-4ACA-BCB0-5ECC-768319017273}"/>
              </a:ext>
            </a:extLst>
          </p:cNvPr>
          <p:cNvSpPr txBox="1"/>
          <p:nvPr/>
        </p:nvSpPr>
        <p:spPr>
          <a:xfrm>
            <a:off x="7996363" y="2690336"/>
            <a:ext cx="2070829" cy="738664"/>
          </a:xfrm>
          <a:prstGeom prst="rect">
            <a:avLst/>
          </a:prstGeom>
          <a:noFill/>
        </p:spPr>
        <p:txBody>
          <a:bodyPr wrap="square" rtlCol="0">
            <a:spAutoFit/>
          </a:bodyPr>
          <a:lstStyle/>
          <a:p>
            <a:pPr algn="r" rtl="1"/>
            <a:r>
              <a:rPr lang="he-IL" sz="1400" dirty="0"/>
              <a:t>במידה וכפתור זה נלחץ, ישלח מייל עם איפוס הסיסמא למשתמש</a:t>
            </a:r>
            <a:endParaRPr lang="en-US" sz="1400" dirty="0"/>
          </a:p>
        </p:txBody>
      </p:sp>
      <p:pic>
        <p:nvPicPr>
          <p:cNvPr id="5" name="Picture 4">
            <a:extLst>
              <a:ext uri="{FF2B5EF4-FFF2-40B4-BE49-F238E27FC236}">
                <a16:creationId xmlns:a16="http://schemas.microsoft.com/office/drawing/2014/main" id="{30E22F15-758D-EE86-4A9E-BC6D588AA8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5272" y="216085"/>
            <a:ext cx="1894752" cy="3894769"/>
          </a:xfrm>
          <a:prstGeom prst="rect">
            <a:avLst/>
          </a:prstGeom>
        </p:spPr>
      </p:pic>
      <p:sp>
        <p:nvSpPr>
          <p:cNvPr id="15" name="Arrow: Right 14">
            <a:extLst>
              <a:ext uri="{FF2B5EF4-FFF2-40B4-BE49-F238E27FC236}">
                <a16:creationId xmlns:a16="http://schemas.microsoft.com/office/drawing/2014/main" id="{8AB85AE7-4A11-BB57-D092-B7DE36777B01}"/>
              </a:ext>
            </a:extLst>
          </p:cNvPr>
          <p:cNvSpPr/>
          <p:nvPr/>
        </p:nvSpPr>
        <p:spPr>
          <a:xfrm flipH="1">
            <a:off x="6239447" y="2274355"/>
            <a:ext cx="3057185"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2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192855" y="4562856"/>
            <a:ext cx="3857937" cy="1600200"/>
          </a:xfrm>
        </p:spPr>
        <p:txBody>
          <a:bodyPr vert="horz" lIns="91440" tIns="45720" rIns="91440" bIns="45720" rtlCol="0" anchor="ctr">
            <a:normAutofit/>
          </a:bodyPr>
          <a:lstStyle/>
          <a:p>
            <a:pPr algn="r"/>
            <a:r>
              <a:rPr lang="he-IL" dirty="0">
                <a:solidFill>
                  <a:schemeClr val="bg1"/>
                </a:solidFill>
              </a:rPr>
              <a:t>הרשמה</a:t>
            </a:r>
            <a:endParaRPr lang="en-US" dirty="0">
              <a:solidFill>
                <a:schemeClr val="bg1"/>
              </a:solidFill>
            </a:endParaRP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38" name="TextBox 37">
            <a:extLst>
              <a:ext uri="{FF2B5EF4-FFF2-40B4-BE49-F238E27FC236}">
                <a16:creationId xmlns:a16="http://schemas.microsoft.com/office/drawing/2014/main" id="{561BA970-D423-8A76-9948-663C461DD2AE}"/>
              </a:ext>
            </a:extLst>
          </p:cNvPr>
          <p:cNvSpPr txBox="1"/>
          <p:nvPr/>
        </p:nvSpPr>
        <p:spPr>
          <a:xfrm>
            <a:off x="6525491" y="4782693"/>
            <a:ext cx="5012574" cy="923330"/>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במידה והמשתמש בחר ללחוץ על כפתור </a:t>
            </a:r>
            <a:r>
              <a:rPr lang="en-US" dirty="0">
                <a:solidFill>
                  <a:schemeClr val="bg1"/>
                </a:solidFill>
                <a:latin typeface="Arial Rounded MT Bold" panose="020F0704030504030204" pitchFamily="34" charset="0"/>
              </a:rPr>
              <a:t>         </a:t>
            </a:r>
            <a:r>
              <a:rPr lang="he-IL" dirty="0">
                <a:solidFill>
                  <a:schemeClr val="bg1"/>
                </a:solidFill>
                <a:latin typeface="Arial Rounded MT Bold" panose="020F0704030504030204" pitchFamily="34" charset="0"/>
              </a:rPr>
              <a:t> </a:t>
            </a:r>
            <a:r>
              <a:rPr lang="en-US" dirty="0">
                <a:solidFill>
                  <a:schemeClr val="bg1"/>
                </a:solidFill>
                <a:latin typeface="Arial Rounded MT Bold" panose="020F0704030504030204" pitchFamily="34" charset="0"/>
              </a:rPr>
              <a:t>“SIGN UP NOW”</a:t>
            </a:r>
            <a:r>
              <a:rPr lang="he-IL" dirty="0">
                <a:solidFill>
                  <a:schemeClr val="bg1"/>
                </a:solidFill>
                <a:latin typeface="Arial Rounded MT Bold" panose="020F0704030504030204" pitchFamily="34" charset="0"/>
              </a:rPr>
              <a:t> במסך ההתחברות, הוא יגיע לחלון הנ"ל ובו הרשמה של משתמש חדש למערכת. </a:t>
            </a:r>
            <a:endParaRPr lang="en-US" dirty="0">
              <a:solidFill>
                <a:schemeClr val="bg1"/>
              </a:solidFill>
              <a:latin typeface="Arial Rounded MT Bold" panose="020F0704030504030204" pitchFamily="34" charset="0"/>
            </a:endParaRPr>
          </a:p>
        </p:txBody>
      </p:sp>
      <p:sp>
        <p:nvSpPr>
          <p:cNvPr id="45" name="Rectangle: Rounded Corners 44">
            <a:extLst>
              <a:ext uri="{FF2B5EF4-FFF2-40B4-BE49-F238E27FC236}">
                <a16:creationId xmlns:a16="http://schemas.microsoft.com/office/drawing/2014/main" id="{FA647B71-C6D7-223E-1176-25DB4A338633}"/>
              </a:ext>
            </a:extLst>
          </p:cNvPr>
          <p:cNvSpPr/>
          <p:nvPr/>
        </p:nvSpPr>
        <p:spPr>
          <a:xfrm>
            <a:off x="7776555" y="2419003"/>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הרשמה</a:t>
            </a:r>
            <a:endParaRPr lang="en-US" dirty="0"/>
          </a:p>
        </p:txBody>
      </p:sp>
      <p:sp>
        <p:nvSpPr>
          <p:cNvPr id="49" name="TextBox 48">
            <a:extLst>
              <a:ext uri="{FF2B5EF4-FFF2-40B4-BE49-F238E27FC236}">
                <a16:creationId xmlns:a16="http://schemas.microsoft.com/office/drawing/2014/main" id="{F264BFD9-6E4C-3706-0FE2-2E98450988EE}"/>
              </a:ext>
            </a:extLst>
          </p:cNvPr>
          <p:cNvSpPr txBox="1"/>
          <p:nvPr/>
        </p:nvSpPr>
        <p:spPr>
          <a:xfrm>
            <a:off x="7349786" y="1453686"/>
            <a:ext cx="3532909" cy="923330"/>
          </a:xfrm>
          <a:prstGeom prst="rect">
            <a:avLst/>
          </a:prstGeom>
          <a:noFill/>
        </p:spPr>
        <p:txBody>
          <a:bodyPr wrap="square" rtlCol="0">
            <a:spAutoFit/>
          </a:bodyPr>
          <a:lstStyle/>
          <a:p>
            <a:pPr algn="r" rtl="1"/>
            <a:r>
              <a:rPr lang="he-IL" dirty="0">
                <a:latin typeface="Arial Rounded MT Bold" panose="020F0704030504030204" pitchFamily="34" charset="0"/>
              </a:rPr>
              <a:t>לאחר שהמשתמש ירשם, יהיה עליו לגשת לחלון ההתחברות ולהתחבר לאפליקציה.</a:t>
            </a:r>
            <a:endParaRPr lang="en-US" dirty="0">
              <a:latin typeface="Arial Rounded MT Bold" panose="020F0704030504030204" pitchFamily="34" charset="0"/>
            </a:endParaRPr>
          </a:p>
        </p:txBody>
      </p:sp>
      <p:pic>
        <p:nvPicPr>
          <p:cNvPr id="5" name="Picture 4">
            <a:extLst>
              <a:ext uri="{FF2B5EF4-FFF2-40B4-BE49-F238E27FC236}">
                <a16:creationId xmlns:a16="http://schemas.microsoft.com/office/drawing/2014/main" id="{7D161724-2D45-1C4E-BDAA-B31717DA96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3093" y="177064"/>
            <a:ext cx="1894752" cy="3894769"/>
          </a:xfrm>
          <a:prstGeom prst="rect">
            <a:avLst/>
          </a:prstGeom>
        </p:spPr>
      </p:pic>
      <p:sp>
        <p:nvSpPr>
          <p:cNvPr id="14" name="Arrow: Right 13">
            <a:extLst>
              <a:ext uri="{FF2B5EF4-FFF2-40B4-BE49-F238E27FC236}">
                <a16:creationId xmlns:a16="http://schemas.microsoft.com/office/drawing/2014/main" id="{3B70FA8A-7A7F-6412-4DA2-1866BA41B09B}"/>
              </a:ext>
            </a:extLst>
          </p:cNvPr>
          <p:cNvSpPr/>
          <p:nvPr/>
        </p:nvSpPr>
        <p:spPr>
          <a:xfrm flipH="1">
            <a:off x="6176281" y="2733534"/>
            <a:ext cx="160027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87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F387E6-CB34-4EAB-9263-14FA59A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E4E4EA2-F156-4E7A-B7FF-60F80A1CA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791449" y="-542552"/>
            <a:ext cx="2609101" cy="12192002"/>
          </a:xfrm>
          <a:custGeom>
            <a:avLst/>
            <a:gdLst>
              <a:gd name="connsiteX0" fmla="*/ 2609023 w 2609101"/>
              <a:gd name="connsiteY0" fmla="*/ 3665900 h 12192002"/>
              <a:gd name="connsiteX1" fmla="*/ 2587251 w 2609101"/>
              <a:gd name="connsiteY1" fmla="*/ 4137482 h 12192002"/>
              <a:gd name="connsiteX2" fmla="*/ 2571005 w 2609101"/>
              <a:gd name="connsiteY2" fmla="*/ 4949832 h 12192002"/>
              <a:gd name="connsiteX3" fmla="*/ 2580707 w 2609101"/>
              <a:gd name="connsiteY3" fmla="*/ 5307482 h 12192002"/>
              <a:gd name="connsiteX4" fmla="*/ 2556340 w 2609101"/>
              <a:gd name="connsiteY4" fmla="*/ 6277505 h 12192002"/>
              <a:gd name="connsiteX5" fmla="*/ 2575066 w 2609101"/>
              <a:gd name="connsiteY5" fmla="*/ 7709921 h 12192002"/>
              <a:gd name="connsiteX6" fmla="*/ 2573487 w 2609101"/>
              <a:gd name="connsiteY6" fmla="*/ 8936700 h 12192002"/>
              <a:gd name="connsiteX7" fmla="*/ 2581158 w 2609101"/>
              <a:gd name="connsiteY7" fmla="*/ 9338014 h 12192002"/>
              <a:gd name="connsiteX8" fmla="*/ 2581158 w 2609101"/>
              <a:gd name="connsiteY8" fmla="*/ 9717836 h 12192002"/>
              <a:gd name="connsiteX9" fmla="*/ 2513469 w 2609101"/>
              <a:gd name="connsiteY9" fmla="*/ 10882180 h 12192002"/>
              <a:gd name="connsiteX10" fmla="*/ 2540947 w 2609101"/>
              <a:gd name="connsiteY10" fmla="*/ 11926948 h 12192002"/>
              <a:gd name="connsiteX11" fmla="*/ 2571690 w 2609101"/>
              <a:gd name="connsiteY11" fmla="*/ 12192002 h 12192002"/>
              <a:gd name="connsiteX12" fmla="*/ 317800 w 2609101"/>
              <a:gd name="connsiteY12" fmla="*/ 12192002 h 12192002"/>
              <a:gd name="connsiteX13" fmla="*/ 317800 w 2609101"/>
              <a:gd name="connsiteY13" fmla="*/ 12192001 h 12192002"/>
              <a:gd name="connsiteX14" fmla="*/ 0 w 2609101"/>
              <a:gd name="connsiteY14" fmla="*/ 12192001 h 12192002"/>
              <a:gd name="connsiteX15" fmla="*/ 0 w 2609101"/>
              <a:gd name="connsiteY15" fmla="*/ 0 h 12192002"/>
              <a:gd name="connsiteX16" fmla="*/ 502920 w 2609101"/>
              <a:gd name="connsiteY16" fmla="*/ 0 h 12192002"/>
              <a:gd name="connsiteX17" fmla="*/ 502920 w 2609101"/>
              <a:gd name="connsiteY17" fmla="*/ 1 h 12192002"/>
              <a:gd name="connsiteX18" fmla="*/ 2576849 w 2609101"/>
              <a:gd name="connsiteY18" fmla="*/ 1 h 12192002"/>
              <a:gd name="connsiteX19" fmla="*/ 2559770 w 2609101"/>
              <a:gd name="connsiteY19" fmla="*/ 168559 h 12192002"/>
              <a:gd name="connsiteX20" fmla="*/ 2568749 w 2609101"/>
              <a:gd name="connsiteY20" fmla="*/ 749861 h 12192002"/>
              <a:gd name="connsiteX21" fmla="*/ 2575743 w 2609101"/>
              <a:gd name="connsiteY21" fmla="*/ 1443898 h 12192002"/>
              <a:gd name="connsiteX22" fmla="*/ 2540772 w 2609101"/>
              <a:gd name="connsiteY22" fmla="*/ 1979809 h 12192002"/>
              <a:gd name="connsiteX23" fmla="*/ 2590182 w 2609101"/>
              <a:gd name="connsiteY23" fmla="*/ 3194149 h 12192002"/>
              <a:gd name="connsiteX24" fmla="*/ 2609023 w 2609101"/>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9101" h="12192002">
                <a:moveTo>
                  <a:pt x="2609023" y="3665900"/>
                </a:moveTo>
                <a:cubicBezTo>
                  <a:pt x="2609870" y="3823094"/>
                  <a:pt x="2603947" y="3980259"/>
                  <a:pt x="2587251" y="4137482"/>
                </a:cubicBezTo>
                <a:cubicBezTo>
                  <a:pt x="2558822" y="4407585"/>
                  <a:pt x="2543930" y="4678140"/>
                  <a:pt x="2571005" y="4949832"/>
                </a:cubicBezTo>
                <a:cubicBezTo>
                  <a:pt x="2582963" y="5068597"/>
                  <a:pt x="2595825" y="5188719"/>
                  <a:pt x="2580707" y="5307482"/>
                </a:cubicBezTo>
                <a:cubicBezTo>
                  <a:pt x="2539867" y="5630293"/>
                  <a:pt x="2546187" y="5954014"/>
                  <a:pt x="2556340" y="6277505"/>
                </a:cubicBezTo>
                <a:cubicBezTo>
                  <a:pt x="2571457" y="6755050"/>
                  <a:pt x="2596500" y="7231919"/>
                  <a:pt x="2575066" y="7709921"/>
                </a:cubicBezTo>
                <a:cubicBezTo>
                  <a:pt x="2556790" y="8118471"/>
                  <a:pt x="2586347" y="8527702"/>
                  <a:pt x="2573487" y="8936700"/>
                </a:cubicBezTo>
                <a:cubicBezTo>
                  <a:pt x="2569155" y="9070512"/>
                  <a:pt x="2571727" y="9204454"/>
                  <a:pt x="2581158" y="9338014"/>
                </a:cubicBezTo>
                <a:cubicBezTo>
                  <a:pt x="2592779" y="9464358"/>
                  <a:pt x="2592779" y="9591492"/>
                  <a:pt x="2581158" y="9717836"/>
                </a:cubicBezTo>
                <a:cubicBezTo>
                  <a:pt x="2537611" y="10104668"/>
                  <a:pt x="2519789" y="10493310"/>
                  <a:pt x="2513469" y="10882180"/>
                </a:cubicBezTo>
                <a:cubicBezTo>
                  <a:pt x="2507716" y="11231010"/>
                  <a:pt x="2510593" y="11579710"/>
                  <a:pt x="2540947" y="11926948"/>
                </a:cubicBezTo>
                <a:lnTo>
                  <a:pt x="2571690" y="12192002"/>
                </a:lnTo>
                <a:lnTo>
                  <a:pt x="317800" y="12192002"/>
                </a:lnTo>
                <a:lnTo>
                  <a:pt x="317800" y="12192001"/>
                </a:lnTo>
                <a:lnTo>
                  <a:pt x="0" y="12192001"/>
                </a:lnTo>
                <a:lnTo>
                  <a:pt x="0" y="0"/>
                </a:lnTo>
                <a:lnTo>
                  <a:pt x="502920" y="0"/>
                </a:lnTo>
                <a:lnTo>
                  <a:pt x="502920" y="1"/>
                </a:lnTo>
                <a:lnTo>
                  <a:pt x="2576849" y="1"/>
                </a:lnTo>
                <a:lnTo>
                  <a:pt x="2559770" y="168559"/>
                </a:lnTo>
                <a:cubicBezTo>
                  <a:pt x="2547597" y="362008"/>
                  <a:pt x="2555889" y="555934"/>
                  <a:pt x="2568749" y="749861"/>
                </a:cubicBezTo>
                <a:cubicBezTo>
                  <a:pt x="2587995" y="980723"/>
                  <a:pt x="2590342" y="1212702"/>
                  <a:pt x="2575743" y="1443898"/>
                </a:cubicBezTo>
                <a:cubicBezTo>
                  <a:pt x="2561530" y="1622385"/>
                  <a:pt x="2545510" y="1800869"/>
                  <a:pt x="2540772" y="1979809"/>
                </a:cubicBezTo>
                <a:cubicBezTo>
                  <a:pt x="2529488" y="2387004"/>
                  <a:pt x="2563334" y="2789896"/>
                  <a:pt x="2590182" y="3194149"/>
                </a:cubicBezTo>
                <a:cubicBezTo>
                  <a:pt x="2600562" y="3351484"/>
                  <a:pt x="2608177" y="3508706"/>
                  <a:pt x="2609023" y="3665900"/>
                </a:cubicBezTo>
                <a:close/>
              </a:path>
            </a:pathLst>
          </a:custGeom>
          <a:solidFill>
            <a:srgbClr val="6E19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4549E0-C816-676B-2804-187A3CB9DC12}"/>
              </a:ext>
            </a:extLst>
          </p:cNvPr>
          <p:cNvSpPr>
            <a:spLocks noGrp="1"/>
          </p:cNvSpPr>
          <p:nvPr>
            <p:ph type="title"/>
          </p:nvPr>
        </p:nvSpPr>
        <p:spPr>
          <a:xfrm>
            <a:off x="630936" y="4562856"/>
            <a:ext cx="3419856" cy="1600200"/>
          </a:xfrm>
        </p:spPr>
        <p:txBody>
          <a:bodyPr vert="horz" lIns="91440" tIns="45720" rIns="91440" bIns="45720" rtlCol="0" anchor="ctr">
            <a:normAutofit/>
          </a:bodyPr>
          <a:lstStyle/>
          <a:p>
            <a:pPr algn="r"/>
            <a:r>
              <a:rPr lang="en-US" dirty="0">
                <a:solidFill>
                  <a:schemeClr val="bg1"/>
                </a:solidFill>
              </a:rPr>
              <a:t>מסך ראשי</a:t>
            </a: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4562856"/>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with low confidence">
            <a:extLst>
              <a:ext uri="{FF2B5EF4-FFF2-40B4-BE49-F238E27FC236}">
                <a16:creationId xmlns:a16="http://schemas.microsoft.com/office/drawing/2014/main" id="{EB8E68AC-6158-553C-4785-B99238D7E3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4681728" y="4890147"/>
            <a:ext cx="891325" cy="945618"/>
          </a:xfrm>
          <a:prstGeom prst="rect">
            <a:avLst/>
          </a:prstGeom>
        </p:spPr>
      </p:pic>
      <p:sp>
        <p:nvSpPr>
          <p:cNvPr id="17" name="Rectangle: Rounded Corners 16">
            <a:extLst>
              <a:ext uri="{FF2B5EF4-FFF2-40B4-BE49-F238E27FC236}">
                <a16:creationId xmlns:a16="http://schemas.microsoft.com/office/drawing/2014/main" id="{F0E3B666-53ED-CF02-CC23-6AE59918C9C0}"/>
              </a:ext>
            </a:extLst>
          </p:cNvPr>
          <p:cNvSpPr/>
          <p:nvPr/>
        </p:nvSpPr>
        <p:spPr>
          <a:xfrm>
            <a:off x="802916" y="3277356"/>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פרופיל אישי</a:t>
            </a:r>
            <a:endParaRPr lang="en-US" dirty="0"/>
          </a:p>
        </p:txBody>
      </p:sp>
      <p:sp>
        <p:nvSpPr>
          <p:cNvPr id="19" name="Rectangle: Rounded Corners 18">
            <a:extLst>
              <a:ext uri="{FF2B5EF4-FFF2-40B4-BE49-F238E27FC236}">
                <a16:creationId xmlns:a16="http://schemas.microsoft.com/office/drawing/2014/main" id="{ED15FCB4-6DF1-02C7-7350-D1DF42B3F6AC}"/>
              </a:ext>
            </a:extLst>
          </p:cNvPr>
          <p:cNvSpPr/>
          <p:nvPr/>
        </p:nvSpPr>
        <p:spPr>
          <a:xfrm>
            <a:off x="8245121" y="123499"/>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חיפוש חניה</a:t>
            </a:r>
            <a:endParaRPr lang="en-US" dirty="0"/>
          </a:p>
        </p:txBody>
      </p:sp>
      <p:sp>
        <p:nvSpPr>
          <p:cNvPr id="21" name="Rectangle: Rounded Corners 20">
            <a:extLst>
              <a:ext uri="{FF2B5EF4-FFF2-40B4-BE49-F238E27FC236}">
                <a16:creationId xmlns:a16="http://schemas.microsoft.com/office/drawing/2014/main" id="{132EC246-0B84-9495-9AE0-CC5F717CE8F8}"/>
              </a:ext>
            </a:extLst>
          </p:cNvPr>
          <p:cNvSpPr/>
          <p:nvPr/>
        </p:nvSpPr>
        <p:spPr>
          <a:xfrm>
            <a:off x="1206483" y="1856493"/>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חניות זמינות</a:t>
            </a:r>
            <a:endParaRPr lang="en-US" dirty="0"/>
          </a:p>
        </p:txBody>
      </p:sp>
      <p:sp>
        <p:nvSpPr>
          <p:cNvPr id="41" name="TextBox 40">
            <a:extLst>
              <a:ext uri="{FF2B5EF4-FFF2-40B4-BE49-F238E27FC236}">
                <a16:creationId xmlns:a16="http://schemas.microsoft.com/office/drawing/2014/main" id="{5FEB793B-8C7A-5671-88B1-DCFCF18C5940}"/>
              </a:ext>
            </a:extLst>
          </p:cNvPr>
          <p:cNvSpPr txBox="1"/>
          <p:nvPr/>
        </p:nvSpPr>
        <p:spPr>
          <a:xfrm>
            <a:off x="6618949" y="4435290"/>
            <a:ext cx="4723292" cy="2308324"/>
          </a:xfrm>
          <a:prstGeom prst="rect">
            <a:avLst/>
          </a:prstGeom>
          <a:noFill/>
        </p:spPr>
        <p:txBody>
          <a:bodyPr wrap="square" rtlCol="0">
            <a:spAutoFit/>
          </a:bodyPr>
          <a:lstStyle/>
          <a:p>
            <a:pPr algn="r" rtl="1"/>
            <a:r>
              <a:rPr lang="he-IL" dirty="0">
                <a:solidFill>
                  <a:schemeClr val="bg1"/>
                </a:solidFill>
                <a:latin typeface="Arial Rounded MT Bold" panose="020F0704030504030204" pitchFamily="34" charset="0"/>
              </a:rPr>
              <a:t>לאחר שהמשתמש התחבר לאפליקציה – זה החלון הראשי שנפתח לפניו.</a:t>
            </a:r>
          </a:p>
          <a:p>
            <a:pPr algn="r" rtl="1"/>
            <a:r>
              <a:rPr lang="he-IL" dirty="0">
                <a:solidFill>
                  <a:schemeClr val="bg1"/>
                </a:solidFill>
                <a:latin typeface="Arial Rounded MT Bold" panose="020F0704030504030204" pitchFamily="34" charset="0"/>
              </a:rPr>
              <a:t>בחלון זה המשתמש יוכל לראות את החניות הזמינות להשכרה כרגע</a:t>
            </a:r>
            <a:r>
              <a:rPr lang="en-US" dirty="0">
                <a:solidFill>
                  <a:schemeClr val="bg1"/>
                </a:solidFill>
                <a:latin typeface="Arial Rounded MT Bold" panose="020F0704030504030204" pitchFamily="34" charset="0"/>
              </a:rPr>
              <a:t> </a:t>
            </a:r>
            <a:r>
              <a:rPr lang="he-IL" dirty="0">
                <a:solidFill>
                  <a:schemeClr val="bg1"/>
                </a:solidFill>
                <a:latin typeface="Arial Rounded MT Bold" panose="020F0704030504030204" pitchFamily="34" charset="0"/>
              </a:rPr>
              <a:t>מסומנות על המפה.</a:t>
            </a:r>
          </a:p>
          <a:p>
            <a:pPr algn="r" rtl="1"/>
            <a:r>
              <a:rPr lang="he-IL" dirty="0">
                <a:solidFill>
                  <a:schemeClr val="bg1"/>
                </a:solidFill>
                <a:latin typeface="Arial Rounded MT Bold" panose="020F0704030504030204" pitchFamily="34" charset="0"/>
              </a:rPr>
              <a:t>המשתמש יכול לבצע מספר פעולות במסך זה – לחפש חניה לפי כתובת, לגשת לפרופיל שלו, לחפש חניה ספציפית, ולפרסם חניה – במידה ויש חניה בבעלותו.</a:t>
            </a:r>
            <a:endParaRPr lang="en-US" dirty="0">
              <a:solidFill>
                <a:schemeClr val="bg1"/>
              </a:solidFill>
              <a:latin typeface="Arial Rounded MT Bold" panose="020F0704030504030204" pitchFamily="34" charset="0"/>
            </a:endParaRPr>
          </a:p>
        </p:txBody>
      </p:sp>
      <p:sp>
        <p:nvSpPr>
          <p:cNvPr id="18" name="Rectangle: Rounded Corners 17">
            <a:extLst>
              <a:ext uri="{FF2B5EF4-FFF2-40B4-BE49-F238E27FC236}">
                <a16:creationId xmlns:a16="http://schemas.microsoft.com/office/drawing/2014/main" id="{8951DED2-3B8A-DD80-37F3-D31EFA7B8C79}"/>
              </a:ext>
            </a:extLst>
          </p:cNvPr>
          <p:cNvSpPr/>
          <p:nvPr/>
        </p:nvSpPr>
        <p:spPr>
          <a:xfrm>
            <a:off x="8245121" y="3270092"/>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פרסום חניה</a:t>
            </a:r>
            <a:endParaRPr lang="en-US" dirty="0"/>
          </a:p>
        </p:txBody>
      </p:sp>
      <p:pic>
        <p:nvPicPr>
          <p:cNvPr id="7" name="Picture 6">
            <a:extLst>
              <a:ext uri="{FF2B5EF4-FFF2-40B4-BE49-F238E27FC236}">
                <a16:creationId xmlns:a16="http://schemas.microsoft.com/office/drawing/2014/main" id="{601F901C-67FE-E458-29B7-607C95401F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120" y="121549"/>
            <a:ext cx="1903566" cy="3912886"/>
          </a:xfrm>
          <a:prstGeom prst="rect">
            <a:avLst/>
          </a:prstGeom>
        </p:spPr>
      </p:pic>
      <p:sp>
        <p:nvSpPr>
          <p:cNvPr id="9" name="Rectangle: Rounded Corners 8">
            <a:extLst>
              <a:ext uri="{FF2B5EF4-FFF2-40B4-BE49-F238E27FC236}">
                <a16:creationId xmlns:a16="http://schemas.microsoft.com/office/drawing/2014/main" id="{0DC5E26B-3982-3616-4B6E-5A363E6B3E0C}"/>
              </a:ext>
            </a:extLst>
          </p:cNvPr>
          <p:cNvSpPr/>
          <p:nvPr/>
        </p:nvSpPr>
        <p:spPr>
          <a:xfrm>
            <a:off x="8245121" y="1831234"/>
            <a:ext cx="1870364" cy="673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he-IL" dirty="0"/>
              <a:t>מיקום החניה על המפה</a:t>
            </a:r>
            <a:endParaRPr lang="en-US" dirty="0"/>
          </a:p>
        </p:txBody>
      </p:sp>
      <p:sp>
        <p:nvSpPr>
          <p:cNvPr id="11" name="Arrow: Right 10">
            <a:extLst>
              <a:ext uri="{FF2B5EF4-FFF2-40B4-BE49-F238E27FC236}">
                <a16:creationId xmlns:a16="http://schemas.microsoft.com/office/drawing/2014/main" id="{A1AA56FF-A302-2B4B-E94B-468BADDA0727}"/>
              </a:ext>
            </a:extLst>
          </p:cNvPr>
          <p:cNvSpPr/>
          <p:nvPr/>
        </p:nvSpPr>
        <p:spPr>
          <a:xfrm>
            <a:off x="3076848" y="2193159"/>
            <a:ext cx="2512863"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7068DE9-E237-EB25-B7B3-DE418FEF6158}"/>
              </a:ext>
            </a:extLst>
          </p:cNvPr>
          <p:cNvSpPr/>
          <p:nvPr/>
        </p:nvSpPr>
        <p:spPr>
          <a:xfrm>
            <a:off x="2676329" y="3606758"/>
            <a:ext cx="2512863"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FDF0839-B59D-7778-E4CF-1868F3490A1D}"/>
              </a:ext>
            </a:extLst>
          </p:cNvPr>
          <p:cNvSpPr/>
          <p:nvPr/>
        </p:nvSpPr>
        <p:spPr>
          <a:xfrm flipH="1">
            <a:off x="6636884" y="432154"/>
            <a:ext cx="160027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39D4475-6D50-624F-0836-7D671DC8022A}"/>
              </a:ext>
            </a:extLst>
          </p:cNvPr>
          <p:cNvSpPr/>
          <p:nvPr/>
        </p:nvSpPr>
        <p:spPr>
          <a:xfrm flipH="1">
            <a:off x="5914649" y="2170298"/>
            <a:ext cx="233047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3CBEF9A-1763-0D09-9A00-F59A41F00132}"/>
              </a:ext>
            </a:extLst>
          </p:cNvPr>
          <p:cNvSpPr/>
          <p:nvPr/>
        </p:nvSpPr>
        <p:spPr>
          <a:xfrm flipH="1">
            <a:off x="6581999" y="3595731"/>
            <a:ext cx="1663122"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94239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1253</TotalTime>
  <Words>1054</Words>
  <Application>Microsoft Office PowerPoint</Application>
  <PresentationFormat>Widescreen</PresentationFormat>
  <Paragraphs>102</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The Hand</vt:lpstr>
      <vt:lpstr>Modern Love</vt:lpstr>
      <vt:lpstr>Calibri</vt:lpstr>
      <vt:lpstr>Arial Rounded MT Bold</vt:lpstr>
      <vt:lpstr>Arial</vt:lpstr>
      <vt:lpstr>Aharoni</vt:lpstr>
      <vt:lpstr>SketchyVTI</vt:lpstr>
      <vt:lpstr>NAP</vt:lpstr>
      <vt:lpstr>תיאור המערכת</vt:lpstr>
      <vt:lpstr>תיאור המערכת</vt:lpstr>
      <vt:lpstr>דרישות המערכת</vt:lpstr>
      <vt:lpstr>מסך ראשי</vt:lpstr>
      <vt:lpstr>מידע על החניה</vt:lpstr>
      <vt:lpstr>התחברות</vt:lpstr>
      <vt:lpstr>הרשמה</vt:lpstr>
      <vt:lpstr>מסך ראשי</vt:lpstr>
      <vt:lpstr>פרסום חניה</vt:lpstr>
      <vt:lpstr>פרופיל</vt:lpstr>
      <vt:lpstr>הוספת חניה</vt:lpstr>
      <vt:lpstr>עריכת הפרופיל</vt:lpstr>
      <vt:lpstr>מיפוי טכנולוגי</vt:lpstr>
      <vt:lpstr>מיפוי טכנולוגי</vt:lpstr>
      <vt:lpstr>Activity Diagram</vt:lpstr>
      <vt:lpstr>Use Case Diagram</vt:lpstr>
      <vt:lpstr>State Machine Diagram</vt:lpstr>
      <vt:lpstr>Sequence Diagram</vt:lpstr>
      <vt:lpstr>ERD</vt:lpstr>
      <vt:lpstr>בהמשך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NAP</dc:title>
  <dc:creator>Dana Zorohov</dc:creator>
  <cp:lastModifiedBy>Dana Zorohov</cp:lastModifiedBy>
  <cp:revision>15</cp:revision>
  <dcterms:created xsi:type="dcterms:W3CDTF">2023-01-16T19:08:47Z</dcterms:created>
  <dcterms:modified xsi:type="dcterms:W3CDTF">2023-01-19T15:41:59Z</dcterms:modified>
</cp:coreProperties>
</file>